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61" r:id="rId5"/>
    <p:sldId id="263" r:id="rId6"/>
    <p:sldId id="262" r:id="rId7"/>
    <p:sldId id="265" r:id="rId8"/>
    <p:sldId id="258" r:id="rId9"/>
    <p:sldId id="266" r:id="rId10"/>
  </p:sldIdLst>
  <p:sldSz cx="12192000" cy="6858000"/>
  <p:notesSz cx="6888163" cy="100218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383183745388469"/>
          <c:y val="6.797877396015424E-2"/>
          <c:w val="0.76025145458216326"/>
          <c:h val="0.79807685271544404"/>
        </c:manualLayout>
      </c:layout>
      <c:lineChart>
        <c:grouping val="standard"/>
        <c:varyColors val="0"/>
        <c:ser>
          <c:idx val="0"/>
          <c:order val="0"/>
          <c:tx>
            <c:v>Licenciés 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Feuil1!$A$2:$A$13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Feuil1!$B$2:$B$13</c:f>
              <c:numCache>
                <c:formatCode>General</c:formatCode>
                <c:ptCount val="12"/>
                <c:pt idx="0">
                  <c:v>156</c:v>
                </c:pt>
                <c:pt idx="1">
                  <c:v>149</c:v>
                </c:pt>
                <c:pt idx="2">
                  <c:v>148</c:v>
                </c:pt>
                <c:pt idx="3">
                  <c:v>146</c:v>
                </c:pt>
                <c:pt idx="4">
                  <c:v>127</c:v>
                </c:pt>
                <c:pt idx="5">
                  <c:v>150</c:v>
                </c:pt>
                <c:pt idx="6">
                  <c:v>162</c:v>
                </c:pt>
                <c:pt idx="7">
                  <c:v>190</c:v>
                </c:pt>
                <c:pt idx="8">
                  <c:v>221</c:v>
                </c:pt>
                <c:pt idx="9">
                  <c:v>247</c:v>
                </c:pt>
                <c:pt idx="10">
                  <c:v>260</c:v>
                </c:pt>
                <c:pt idx="11">
                  <c:v>275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13A-4223-838F-CBF7B3D9F984}"/>
            </c:ext>
          </c:extLst>
        </c:ser>
        <c:ser>
          <c:idx val="1"/>
          <c:order val="1"/>
          <c:tx>
            <c:v>Points 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Feuil1!$A$2:$A$13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Feuil1!$C$2:$C$13</c:f>
              <c:numCache>
                <c:formatCode>General</c:formatCode>
                <c:ptCount val="12"/>
                <c:pt idx="0">
                  <c:v>532</c:v>
                </c:pt>
                <c:pt idx="1">
                  <c:v>688</c:v>
                </c:pt>
                <c:pt idx="2">
                  <c:v>624</c:v>
                </c:pt>
                <c:pt idx="3">
                  <c:v>741</c:v>
                </c:pt>
                <c:pt idx="4">
                  <c:v>610</c:v>
                </c:pt>
                <c:pt idx="5">
                  <c:v>758</c:v>
                </c:pt>
                <c:pt idx="6">
                  <c:v>740</c:v>
                </c:pt>
                <c:pt idx="7">
                  <c:v>907</c:v>
                </c:pt>
                <c:pt idx="8">
                  <c:v>1011</c:v>
                </c:pt>
                <c:pt idx="9">
                  <c:v>1070</c:v>
                </c:pt>
                <c:pt idx="10">
                  <c:v>765</c:v>
                </c:pt>
                <c:pt idx="11">
                  <c:v>668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13A-4223-838F-CBF7B3D9F9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5384232"/>
        <c:axId val="105384624"/>
      </c:lineChart>
      <c:catAx>
        <c:axId val="105384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05384624"/>
        <c:crosses val="autoZero"/>
        <c:auto val="1"/>
        <c:lblAlgn val="ctr"/>
        <c:lblOffset val="100"/>
        <c:noMultiLvlLbl val="0"/>
      </c:catAx>
      <c:valAx>
        <c:axId val="105384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05384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2625378558449417"/>
          <c:y val="0.93238710573065864"/>
          <c:w val="0.15215434172127085"/>
          <c:h val="5.43366883455610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4068133012299086E-2"/>
          <c:y val="0.15687956210250731"/>
          <c:w val="0.93223986464501851"/>
          <c:h val="0.82179963955914248"/>
        </c:manualLayout>
      </c:layout>
      <c:lineChart>
        <c:grouping val="standar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Place 37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Feuil1!$A$2:$A$30</c:f>
              <c:strCache>
                <c:ptCount val="29"/>
                <c:pt idx="0">
                  <c:v>1973-74</c:v>
                </c:pt>
                <c:pt idx="1">
                  <c:v>1976-77</c:v>
                </c:pt>
                <c:pt idx="2">
                  <c:v>1978-79</c:v>
                </c:pt>
                <c:pt idx="3">
                  <c:v>1986-87</c:v>
                </c:pt>
                <c:pt idx="4">
                  <c:v>1987-88</c:v>
                </c:pt>
                <c:pt idx="5">
                  <c:v>1988-89</c:v>
                </c:pt>
                <c:pt idx="6">
                  <c:v>1989-90</c:v>
                </c:pt>
                <c:pt idx="7">
                  <c:v>1990-91</c:v>
                </c:pt>
                <c:pt idx="8">
                  <c:v>1991-92</c:v>
                </c:pt>
                <c:pt idx="9">
                  <c:v>1992-93</c:v>
                </c:pt>
                <c:pt idx="10">
                  <c:v>2003-04</c:v>
                </c:pt>
                <c:pt idx="11">
                  <c:v>2004-05</c:v>
                </c:pt>
                <c:pt idx="12">
                  <c:v>2005-06</c:v>
                </c:pt>
                <c:pt idx="13">
                  <c:v>2006-07</c:v>
                </c:pt>
                <c:pt idx="14">
                  <c:v>2007-08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  <c:pt idx="23">
                  <c:v>2016</c:v>
                </c:pt>
                <c:pt idx="24">
                  <c:v>2017</c:v>
                </c:pt>
                <c:pt idx="25">
                  <c:v>2018</c:v>
                </c:pt>
                <c:pt idx="26">
                  <c:v>2019</c:v>
                </c:pt>
                <c:pt idx="27">
                  <c:v>2020</c:v>
                </c:pt>
                <c:pt idx="28">
                  <c:v>2021</c:v>
                </c:pt>
              </c:strCache>
            </c:strRef>
          </c:cat>
          <c:val>
            <c:numRef>
              <c:f>Feuil1!$B$2:$B$30</c:f>
              <c:numCache>
                <c:formatCode>General</c:formatCode>
                <c:ptCount val="29"/>
                <c:pt idx="0">
                  <c:v>11</c:v>
                </c:pt>
                <c:pt idx="1">
                  <c:v>11</c:v>
                </c:pt>
                <c:pt idx="2">
                  <c:v>12</c:v>
                </c:pt>
                <c:pt idx="3">
                  <c:v>12</c:v>
                </c:pt>
                <c:pt idx="4">
                  <c:v>9</c:v>
                </c:pt>
                <c:pt idx="5">
                  <c:v>8</c:v>
                </c:pt>
                <c:pt idx="6">
                  <c:v>7</c:v>
                </c:pt>
                <c:pt idx="7">
                  <c:v>9</c:v>
                </c:pt>
                <c:pt idx="8">
                  <c:v>7</c:v>
                </c:pt>
                <c:pt idx="9">
                  <c:v>5</c:v>
                </c:pt>
                <c:pt idx="10">
                  <c:v>6</c:v>
                </c:pt>
                <c:pt idx="11">
                  <c:v>6</c:v>
                </c:pt>
                <c:pt idx="12">
                  <c:v>4</c:v>
                </c:pt>
                <c:pt idx="13">
                  <c:v>5</c:v>
                </c:pt>
                <c:pt idx="14">
                  <c:v>5</c:v>
                </c:pt>
                <c:pt idx="15">
                  <c:v>5</c:v>
                </c:pt>
                <c:pt idx="16">
                  <c:v>5</c:v>
                </c:pt>
                <c:pt idx="17">
                  <c:v>6</c:v>
                </c:pt>
                <c:pt idx="18">
                  <c:v>5</c:v>
                </c:pt>
                <c:pt idx="19">
                  <c:v>6</c:v>
                </c:pt>
                <c:pt idx="20">
                  <c:v>6</c:v>
                </c:pt>
                <c:pt idx="21">
                  <c:v>6</c:v>
                </c:pt>
                <c:pt idx="22">
                  <c:v>5</c:v>
                </c:pt>
                <c:pt idx="23">
                  <c:v>5</c:v>
                </c:pt>
                <c:pt idx="24">
                  <c:v>6</c:v>
                </c:pt>
                <c:pt idx="25">
                  <c:v>6</c:v>
                </c:pt>
                <c:pt idx="26">
                  <c:v>6</c:v>
                </c:pt>
                <c:pt idx="27">
                  <c:v>4</c:v>
                </c:pt>
                <c:pt idx="28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FB8-4371-924E-FB2D52C54688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Place ligue 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Feuil1!$A$2:$A$30</c:f>
              <c:strCache>
                <c:ptCount val="29"/>
                <c:pt idx="0">
                  <c:v>1973-74</c:v>
                </c:pt>
                <c:pt idx="1">
                  <c:v>1976-77</c:v>
                </c:pt>
                <c:pt idx="2">
                  <c:v>1978-79</c:v>
                </c:pt>
                <c:pt idx="3">
                  <c:v>1986-87</c:v>
                </c:pt>
                <c:pt idx="4">
                  <c:v>1987-88</c:v>
                </c:pt>
                <c:pt idx="5">
                  <c:v>1988-89</c:v>
                </c:pt>
                <c:pt idx="6">
                  <c:v>1989-90</c:v>
                </c:pt>
                <c:pt idx="7">
                  <c:v>1990-91</c:v>
                </c:pt>
                <c:pt idx="8">
                  <c:v>1991-92</c:v>
                </c:pt>
                <c:pt idx="9">
                  <c:v>1992-93</c:v>
                </c:pt>
                <c:pt idx="10">
                  <c:v>2003-04</c:v>
                </c:pt>
                <c:pt idx="11">
                  <c:v>2004-05</c:v>
                </c:pt>
                <c:pt idx="12">
                  <c:v>2005-06</c:v>
                </c:pt>
                <c:pt idx="13">
                  <c:v>2006-07</c:v>
                </c:pt>
                <c:pt idx="14">
                  <c:v>2007-08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  <c:pt idx="23">
                  <c:v>2016</c:v>
                </c:pt>
                <c:pt idx="24">
                  <c:v>2017</c:v>
                </c:pt>
                <c:pt idx="25">
                  <c:v>2018</c:v>
                </c:pt>
                <c:pt idx="26">
                  <c:v>2019</c:v>
                </c:pt>
                <c:pt idx="27">
                  <c:v>2020</c:v>
                </c:pt>
                <c:pt idx="28">
                  <c:v>2021</c:v>
                </c:pt>
              </c:strCache>
            </c:strRef>
          </c:cat>
          <c:val>
            <c:numRef>
              <c:f>Feuil1!$C$2:$C$30</c:f>
              <c:numCache>
                <c:formatCode>General</c:formatCode>
                <c:ptCount val="29"/>
                <c:pt idx="0">
                  <c:v>48</c:v>
                </c:pt>
                <c:pt idx="1">
                  <c:v>53</c:v>
                </c:pt>
                <c:pt idx="2">
                  <c:v>53</c:v>
                </c:pt>
                <c:pt idx="3">
                  <c:v>56</c:v>
                </c:pt>
                <c:pt idx="4">
                  <c:v>50</c:v>
                </c:pt>
                <c:pt idx="5">
                  <c:v>44</c:v>
                </c:pt>
                <c:pt idx="6">
                  <c:v>37</c:v>
                </c:pt>
                <c:pt idx="7">
                  <c:v>44</c:v>
                </c:pt>
                <c:pt idx="8">
                  <c:v>39</c:v>
                </c:pt>
                <c:pt idx="9">
                  <c:v>30</c:v>
                </c:pt>
                <c:pt idx="10">
                  <c:v>30</c:v>
                </c:pt>
                <c:pt idx="11">
                  <c:v>29</c:v>
                </c:pt>
                <c:pt idx="12">
                  <c:v>21</c:v>
                </c:pt>
                <c:pt idx="13">
                  <c:v>27</c:v>
                </c:pt>
                <c:pt idx="14">
                  <c:v>28</c:v>
                </c:pt>
                <c:pt idx="15">
                  <c:v>29</c:v>
                </c:pt>
                <c:pt idx="16">
                  <c:v>30</c:v>
                </c:pt>
                <c:pt idx="17">
                  <c:v>36</c:v>
                </c:pt>
                <c:pt idx="18">
                  <c:v>34</c:v>
                </c:pt>
                <c:pt idx="19">
                  <c:v>34</c:v>
                </c:pt>
                <c:pt idx="20">
                  <c:v>32</c:v>
                </c:pt>
                <c:pt idx="21">
                  <c:v>32</c:v>
                </c:pt>
                <c:pt idx="22">
                  <c:v>30</c:v>
                </c:pt>
                <c:pt idx="23">
                  <c:v>30</c:v>
                </c:pt>
                <c:pt idx="24">
                  <c:v>29</c:v>
                </c:pt>
                <c:pt idx="25">
                  <c:v>29</c:v>
                </c:pt>
                <c:pt idx="26">
                  <c:v>27</c:v>
                </c:pt>
                <c:pt idx="27">
                  <c:v>20</c:v>
                </c:pt>
                <c:pt idx="28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FB8-4371-924E-FB2D52C546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71599472"/>
        <c:axId val="271599864"/>
      </c:lineChart>
      <c:catAx>
        <c:axId val="271599472"/>
        <c:scaling>
          <c:orientation val="minMax"/>
        </c:scaling>
        <c:delete val="0"/>
        <c:axPos val="t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71599864"/>
        <c:crosses val="autoZero"/>
        <c:auto val="1"/>
        <c:lblAlgn val="ctr"/>
        <c:lblOffset val="100"/>
        <c:noMultiLvlLbl val="0"/>
      </c:catAx>
      <c:valAx>
        <c:axId val="271599864"/>
        <c:scaling>
          <c:orientation val="maxMin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71599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865892388451444"/>
          <c:y val="0.74110037507141269"/>
          <c:w val="0.10828255602665052"/>
          <c:h val="0.10328801013437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9A8453AE-89B4-459A-9986-973D1F45CC5B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1"/>
            <a:ext cx="2984871" cy="502838"/>
          </a:xfrm>
          <a:prstGeom prst="rect">
            <a:avLst/>
          </a:prstGeom>
          <a:noFill/>
          <a:ln>
            <a:noFill/>
          </a:ln>
        </p:spPr>
        <p:txBody>
          <a:bodyPr vert="horz" wrap="square" lIns="96625" tIns="48312" rIns="96625" bIns="48312" anchor="t" anchorCtr="0" compatLnSpc="1">
            <a:noAutofit/>
          </a:bodyPr>
          <a:lstStyle>
            <a:lvl1pPr marL="0" marR="0" lvl="0" indent="0" algn="l" defTabSz="96624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3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3415227-7620-4DAA-B8D1-492FCF1B2317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901693" y="1"/>
            <a:ext cx="2984871" cy="502838"/>
          </a:xfrm>
          <a:prstGeom prst="rect">
            <a:avLst/>
          </a:prstGeom>
          <a:noFill/>
          <a:ln>
            <a:noFill/>
          </a:ln>
        </p:spPr>
        <p:txBody>
          <a:bodyPr vert="horz" wrap="square" lIns="96625" tIns="48312" rIns="96625" bIns="48312" anchor="t" anchorCtr="0" compatLnSpc="1">
            <a:noAutofit/>
          </a:bodyPr>
          <a:lstStyle>
            <a:lvl1pPr marL="0" marR="0" lvl="0" indent="0" algn="r" defTabSz="96624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3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A974D4A6-622C-406E-AFA2-804757EDBAE2}" type="datetime1">
              <a:rPr lang="fr-FR"/>
              <a:pPr lvl="0"/>
              <a:t>17/06/2021</a:t>
            </a:fld>
            <a:endParaRPr lang="fr-FR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D7693AAF-31E0-4389-A592-CE2B3AE5DDC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1863" cy="3382962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Espace réservé des notes 4">
            <a:extLst>
              <a:ext uri="{FF2B5EF4-FFF2-40B4-BE49-F238E27FC236}">
                <a16:creationId xmlns:a16="http://schemas.microsoft.com/office/drawing/2014/main" id="{9194B556-3F70-40CC-B5C2-0F475E4EDFA9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8817" y="4823033"/>
            <a:ext cx="5510530" cy="3946118"/>
          </a:xfrm>
          <a:prstGeom prst="rect">
            <a:avLst/>
          </a:prstGeom>
          <a:noFill/>
          <a:ln>
            <a:noFill/>
          </a:ln>
        </p:spPr>
        <p:txBody>
          <a:bodyPr vert="horz" wrap="square" lIns="96625" tIns="48312" rIns="96625" bIns="48312" anchor="t" anchorCtr="0" compatLnSpc="1">
            <a:no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70F73E7-B805-41C1-9F19-160513B0CB25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9519049"/>
            <a:ext cx="2984871" cy="502838"/>
          </a:xfrm>
          <a:prstGeom prst="rect">
            <a:avLst/>
          </a:prstGeom>
          <a:noFill/>
          <a:ln>
            <a:noFill/>
          </a:ln>
        </p:spPr>
        <p:txBody>
          <a:bodyPr vert="horz" wrap="square" lIns="96625" tIns="48312" rIns="96625" bIns="48312" anchor="b" anchorCtr="0" compatLnSpc="1">
            <a:noAutofit/>
          </a:bodyPr>
          <a:lstStyle>
            <a:lvl1pPr marL="0" marR="0" lvl="0" indent="0" algn="l" defTabSz="96624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3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F7F92C4-911D-4CA1-87D1-FEFB2F66FC4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901693" y="9519049"/>
            <a:ext cx="2984871" cy="502838"/>
          </a:xfrm>
          <a:prstGeom prst="rect">
            <a:avLst/>
          </a:prstGeom>
          <a:noFill/>
          <a:ln>
            <a:noFill/>
          </a:ln>
        </p:spPr>
        <p:txBody>
          <a:bodyPr vert="horz" wrap="square" lIns="96625" tIns="48312" rIns="96625" bIns="48312" anchor="b" anchorCtr="0" compatLnSpc="1">
            <a:noAutofit/>
          </a:bodyPr>
          <a:lstStyle>
            <a:lvl1pPr marL="0" marR="0" lvl="0" indent="0" algn="r" defTabSz="96624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3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012F4323-9798-4538-B8CD-E647F5CB2DED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3167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fr-FR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fr-FR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fr-FR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fr-FR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fr-FR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DB520113-380B-4C25-9EC7-96E82E986D2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38150" y="1252538"/>
            <a:ext cx="6011863" cy="3382962"/>
          </a:xfrm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76867E7A-A890-4CCF-A94A-6F48E75AB1F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D49D47D-4B09-4723-9880-CAE8269DE6A6}"/>
              </a:ext>
            </a:extLst>
          </p:cNvPr>
          <p:cNvSpPr txBox="1"/>
          <p:nvPr/>
        </p:nvSpPr>
        <p:spPr>
          <a:xfrm>
            <a:off x="3901693" y="9519049"/>
            <a:ext cx="2984871" cy="5028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6625" tIns="48312" rIns="96625" bIns="48312" anchor="b" anchorCtr="0" compatLnSpc="1">
            <a:noAutofit/>
          </a:bodyPr>
          <a:lstStyle/>
          <a:p>
            <a:pPr algn="r" defTabSz="966246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4D7D50D-481A-404A-9EC1-94427EFA4C9D}" type="slidenum">
              <a:pPr algn="r" defTabSz="966246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3</a:t>
            </a:fld>
            <a:endParaRPr lang="fr-FR" sz="130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s notes 1">
            <a:extLst>
              <a:ext uri="{FF2B5EF4-FFF2-40B4-BE49-F238E27FC236}">
                <a16:creationId xmlns:a16="http://schemas.microsoft.com/office/drawing/2014/main" id="{A185A90C-5147-4293-B15A-0DA6CB7D10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5FC726-F5CF-4DEF-A019-6A3EBD3C8DB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7DAC6DD-A373-4622-91C9-B73A74AE7CC1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BBFF375-C675-4E75-99BB-DA1C6E3EBF2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02FFCD3-88E7-4D94-940D-C1B08299DBCD}" type="datetime1">
              <a:rPr lang="fr-FR"/>
              <a:pPr lvl="0"/>
              <a:t>17/06/2021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AC60A61-FDBB-4775-AC8B-D1CA520C445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760316B-9A68-4314-AF11-BDBBB0618E7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4D8716C-7AEC-4B8B-9361-E9507D6C4E90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81009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608EE9-A38A-45DC-B5A3-A0E70954693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3F47EBC-96A3-4C66-9E05-0367A2EF554C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551EFC-68A5-446C-8BB9-5F4606EC928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9ADD6F-2FD5-4DF0-BD80-2109A69FD94F}" type="datetime1">
              <a:rPr lang="fr-FR"/>
              <a:pPr lvl="0"/>
              <a:t>17/06/2021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53071A7-8DFC-43CB-8D60-37AA97247B2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C19DAA4-6FB0-41AB-B2A6-4D11A417957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E24BB16-851D-4123-841A-6C8A4688227E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6142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B427254-5B73-47A4-BD89-AB62CCF6D811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948B7C4-D952-42A2-9FB8-E531304604FD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191AC29-CCE3-4050-87BF-82B0F746695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55D10E6-A70B-4589-AFA0-4BA4FA5241A9}" type="datetime1">
              <a:rPr lang="fr-FR"/>
              <a:pPr lvl="0"/>
              <a:t>17/06/2021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92ABC1-EE78-404C-9C3F-9210BE08266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95CE813-8B4E-4D98-87FA-120D2CE1003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E4172BB-38B0-4D4C-B321-FBD55DECFFE1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0708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A88DD7-D91E-4503-847E-DD8C8C74BBA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2DF50DB-AA14-48FF-BCE0-7AA7CE64BFD4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CF606C-7C3B-4A15-AD41-BDDA38E14C5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0610F14-574F-4560-A4EB-EF7B0636535A}" type="datetime1">
              <a:rPr lang="fr-FR"/>
              <a:pPr lvl="0"/>
              <a:t>17/06/2021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1AC3395-C9BD-42E6-94C1-72477E11CE7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279B9E-27B0-4BAD-84B5-EA41E389B5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ADE3DE0-149C-42EE-AD75-B1BA4D8B7D7F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263883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7F71CE-A965-4BC3-A767-A2AE4A368C6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F0DFC86-2FC9-4506-ADBD-2DAD6A9F4FB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C3B7FC5-349D-4E43-B344-1B747EDC9D6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B1A82A0-2BCE-4E76-949C-8BD34C2F1572}" type="datetime1">
              <a:rPr lang="fr-FR"/>
              <a:pPr lvl="0"/>
              <a:t>17/06/2021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CEA4B1C-FF8B-40F9-BCC9-7FC6EEDC031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B7BB747-587A-47D2-B4BE-FB81C4AF5C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C946EC4-7FA7-4DC6-B459-31C87158E5AF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8644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56E4A8-2136-4501-9F73-70DF6559EBC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BC5C18-F370-452E-9C4D-D94D95C9A84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53FB057-87F0-4D43-8408-9AEF62D7375E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5A7ABE0-DBAE-4317-B4F0-30DA2F5EFA7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285AECB-9C28-4924-97D4-E888C268B356}" type="datetime1">
              <a:rPr lang="fr-FR"/>
              <a:pPr lvl="0"/>
              <a:t>17/06/2021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B33E00-5717-439E-9C03-07BD5CA6A59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AF85BB4-6496-4677-A106-222D028D5D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0FD52A9-B52F-4539-9EF6-095D3AC890EB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0499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CFE4EE-C85D-47C6-9640-EAC30C75C06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CFEB527-8DB5-4921-881B-BB4F9E099B4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D108480-C1DC-42B7-953C-CD907C5E1010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A532F70-A38F-45B2-822D-9B8EDC553C45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178FBDD-8D2B-4D92-B428-4CA5A1907C44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DE118EE-502A-4A77-A632-B19E6DCDB98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18C6A2F-497A-490B-83A9-080582C812DC}" type="datetime1">
              <a:rPr lang="fr-FR"/>
              <a:pPr lvl="0"/>
              <a:t>17/06/2021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4C70B93-84E9-4C59-AB9D-50E0EF7279E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2495CAC-D29F-4022-BD43-3BA5F4443F3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87C0D26-33F6-4ACA-8BD9-12DF2A45DD10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562449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FAE2D4-0E5F-4A6E-BBD9-4844E75F2C1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5ACF1C0-D819-43CC-85F8-E2E599A21FE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2BE60EB-9D7E-45FA-B0FD-9529898AA40E}" type="datetime1">
              <a:rPr lang="fr-FR"/>
              <a:pPr lvl="0"/>
              <a:t>17/06/2021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0110C9E-27D8-493F-8768-8424F8E1C06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9FA4204-85CB-486F-B461-5D98BA3F753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ACA3BD2-3FBD-414A-86A4-3FBF62BA3EFE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7589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D0EA386-1FC9-4971-A137-403FC8E42E7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1CB10C5-184C-4BD8-B368-CEEFABAC1EA6}" type="datetime1">
              <a:rPr lang="fr-FR"/>
              <a:pPr lvl="0"/>
              <a:t>17/06/2021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2E8F2C9-0BEE-4406-AB5C-F5CF431C784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880BBCE-137E-4363-938A-92A3F4A91A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7878A5C-FEA7-40A1-B56C-10E7D33FDBAA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1097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C9BEAF-A53C-4A73-9C89-D81644273E8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EEE0BF2-AFF6-4025-AE8A-F5ED2B50A78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CCCCD5A-56B8-4C07-B072-262C5F500670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A3DCB1B-A360-4407-AB38-BEE85DB87C6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D8C04F2-8EAB-4990-B0E4-854EC21774E7}" type="datetime1">
              <a:rPr lang="fr-FR"/>
              <a:pPr lvl="0"/>
              <a:t>17/06/2021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184DB6A-CCE2-4A81-8555-DBD110C0E08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39421D5-AE1E-4818-A246-24E4C9E91E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CFABDE7-D385-427A-88CC-913A793DEA05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1598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382FDC-FCEB-4904-BE9D-97809066684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F4DA5CB-AD54-461B-888A-249DD29EE00A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D69F97A-264E-4906-A1CF-78D297293BF3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E840F6F-2E03-408E-8570-B64D6BB0928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05B5AAB-D252-477B-9F26-75E6180A63B3}" type="datetime1">
              <a:rPr lang="fr-FR"/>
              <a:pPr lvl="0"/>
              <a:t>17/06/2021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D8989A9-F3E6-418A-B180-4DDADD9838D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8217895-676D-4779-948A-3DE61548D0E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F3353D0-0F3C-418E-8403-5FCBEF407A73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4758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4A1D107-DFD9-423D-8568-209F0E03C2D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0EB9B15-415B-4A88-9D7B-3E426BA4C08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52642F4-C2F5-4077-AB0C-73F7FA423EE0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F22AB237-E7F6-4A8E-A238-40B01C7D6660}" type="datetime1">
              <a:rPr lang="fr-FR"/>
              <a:pPr lvl="0"/>
              <a:t>17/06/2021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08FF27-C18C-4AC8-A382-09F9B5B4EB16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94A7297-1A14-4C3F-B056-38E7A70105CF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8B52B980-01CD-4E17-92CC-7BEF2AC1EE36}" type="slidenum"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fr-FR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fr-FR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bases.athle.fr/asp.net/liste.aspx?frmbase=cclubs&amp;frmmode=2&amp;frmespace=&amp;frmtypeclub=M&amp;frmsaison=2020&amp;frmnclub=037024&amp;frmposition=0" TargetMode="External"/><Relationship Id="rId3" Type="http://schemas.openxmlformats.org/officeDocument/2006/relationships/hyperlink" Target="http://www.athle.fr/" TargetMode="External"/><Relationship Id="rId7" Type="http://schemas.openxmlformats.org/officeDocument/2006/relationships/hyperlink" Target="https://bases.athle.fr/asp.net/liste.aspx?frmbase=cclubs&amp;frmmode=2&amp;frmespace=&amp;frmtypeclub=M&amp;frmsaison=2019&amp;frmnclub=037024&amp;frmposition=0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bases.athle.fr/asp.net/liste.aspx?frmbase=cclubs&amp;frmmode=2&amp;frmespace=&amp;frmtypeclub=M&amp;frmsaison=2018&amp;frmnclub=037024&amp;frmposition=0" TargetMode="External"/><Relationship Id="rId5" Type="http://schemas.openxmlformats.org/officeDocument/2006/relationships/hyperlink" Target="https://www.athle.fr/asp.net/main.html/html.aspx?htmlid=62" TargetMode="External"/><Relationship Id="rId4" Type="http://schemas.openxmlformats.org/officeDocument/2006/relationships/hyperlink" Target="https://www.athle.fr/asp.net/main.html/html.aspx?htmlid=5260" TargetMode="External"/><Relationship Id="rId9" Type="http://schemas.openxmlformats.org/officeDocument/2006/relationships/hyperlink" Target="https://bases.athle.fr/asp.net/liste.aspx?frmbase=cclubs&amp;frmmode=2&amp;frmespace=&amp;frmtypeclub=M&amp;frmsaison=2021&amp;frmnclub=037024&amp;frmposition=0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37C481-C0F6-48E8-B282-876DA4D0711F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4427378" y="850565"/>
            <a:ext cx="6319930" cy="1464265"/>
          </a:xfrm>
        </p:spPr>
        <p:txBody>
          <a:bodyPr/>
          <a:lstStyle/>
          <a:p>
            <a:pPr lvl="0"/>
            <a:r>
              <a:rPr lang="fr-FR" dirty="0"/>
              <a:t>Bilan sportif </a:t>
            </a:r>
            <a:br>
              <a:rPr lang="fr-FR" dirty="0"/>
            </a:br>
            <a:r>
              <a:rPr lang="fr-FR" sz="1800" dirty="0"/>
              <a:t>Saisons 2018-2019 et 2019-2021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F80E759-A620-4EF1-AA56-0E3E4B19333E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4506684" y="2446532"/>
            <a:ext cx="6319939" cy="2172120"/>
          </a:xfrm>
        </p:spPr>
        <p:txBody>
          <a:bodyPr/>
          <a:lstStyle/>
          <a:p>
            <a:pPr lvl="0"/>
            <a:r>
              <a:rPr lang="fr-FR" dirty="0"/>
              <a:t>Le bilan sportif reprends principalement les résultats des athlètes du club en championnats du niveau départemental à national</a:t>
            </a:r>
          </a:p>
          <a:p>
            <a:pPr lvl="0"/>
            <a:r>
              <a:rPr lang="fr-FR" dirty="0"/>
              <a:t>Les records du club </a:t>
            </a:r>
          </a:p>
          <a:p>
            <a:pPr lvl="0"/>
            <a:r>
              <a:rPr lang="fr-FR" dirty="0"/>
              <a:t>Le classement du club </a:t>
            </a:r>
          </a:p>
          <a:p>
            <a:pPr lvl="0"/>
            <a:endParaRPr lang="fr-FR" dirty="0"/>
          </a:p>
          <a:p>
            <a:pPr lvl="0"/>
            <a:endParaRPr lang="fr-FR" dirty="0"/>
          </a:p>
          <a:p>
            <a:pPr lvl="0"/>
            <a:endParaRPr lang="fr-FR" dirty="0"/>
          </a:p>
        </p:txBody>
      </p:sp>
      <p:pic>
        <p:nvPicPr>
          <p:cNvPr id="4" name="Image 5">
            <a:extLst>
              <a:ext uri="{FF2B5EF4-FFF2-40B4-BE49-F238E27FC236}">
                <a16:creationId xmlns:a16="http://schemas.microsoft.com/office/drawing/2014/main" id="{0360E1FC-D6A2-4E07-9B12-4DF6DEF7EE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302" y="850565"/>
            <a:ext cx="4029632" cy="481079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ZoneTexte 39">
            <a:extLst>
              <a:ext uri="{FF2B5EF4-FFF2-40B4-BE49-F238E27FC236}">
                <a16:creationId xmlns:a16="http://schemas.microsoft.com/office/drawing/2014/main" id="{DA236047-D7E7-4ABC-9E26-747612CF7C55}"/>
              </a:ext>
            </a:extLst>
          </p:cNvPr>
          <p:cNvSpPr txBox="1"/>
          <p:nvPr/>
        </p:nvSpPr>
        <p:spPr>
          <a:xfrm>
            <a:off x="4728517" y="4626891"/>
            <a:ext cx="5931246" cy="2462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Les saisons se déroulent du 1 septembre au 31 août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178A4C-DC75-4725-8B36-D13DC9DF4EA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483370"/>
          </a:xfrm>
          <a:solidFill>
            <a:srgbClr val="00B050"/>
          </a:solidFill>
        </p:spPr>
        <p:txBody>
          <a:bodyPr anchorCtr="1"/>
          <a:lstStyle/>
          <a:p>
            <a:pPr lvl="0" algn="ctr"/>
            <a:r>
              <a:rPr lang="fr-FR" sz="2400" b="1"/>
              <a:t>Participation et qualification niveau National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7C49B47-05EC-4D1D-A2D4-E5DD997FACA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914400"/>
            <a:ext cx="5157782" cy="483370"/>
          </a:xfrm>
        </p:spPr>
        <p:txBody>
          <a:bodyPr anchorCtr="1"/>
          <a:lstStyle/>
          <a:p>
            <a:pPr lvl="0" algn="ctr"/>
            <a:r>
              <a:rPr lang="fr-FR"/>
              <a:t>2018-2019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48CB76A-1DD9-4A50-BA11-2C66168269C4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839784" y="1463680"/>
            <a:ext cx="5157782" cy="4725984"/>
          </a:xfrm>
        </p:spPr>
        <p:txBody>
          <a:bodyPr anchor="t"/>
          <a:lstStyle/>
          <a:p>
            <a:pPr lvl="0">
              <a:lnSpc>
                <a:spcPct val="80000"/>
              </a:lnSpc>
            </a:pPr>
            <a:r>
              <a:rPr lang="fr-FR" sz="1200" b="0" dirty="0"/>
              <a:t>Belle saison cette année avec des résultats Stade, Hors-Stade et Marche Nordique, avec notamment le podium de </a:t>
            </a:r>
            <a:r>
              <a:rPr lang="fr-FR" sz="1200" b="0" dirty="0" err="1"/>
              <a:t>Yanne</a:t>
            </a:r>
            <a:r>
              <a:rPr lang="fr-FR" sz="1200" b="0" dirty="0"/>
              <a:t> aux France Masters, les efforts récompensés de Thomas au poids ou l’excellente perf de Sylvain à l’Ultra Marin  </a:t>
            </a:r>
          </a:p>
          <a:p>
            <a:pPr lvl="0">
              <a:lnSpc>
                <a:spcPct val="80000"/>
              </a:lnSpc>
            </a:pPr>
            <a:r>
              <a:rPr lang="fr-FR" sz="1200" i="1" u="sng" dirty="0"/>
              <a:t>Stade: </a:t>
            </a:r>
          </a:p>
          <a:p>
            <a:pPr lvl="0">
              <a:lnSpc>
                <a:spcPct val="80000"/>
              </a:lnSpc>
            </a:pPr>
            <a:r>
              <a:rPr lang="fr-FR" sz="1200" b="0" dirty="0"/>
              <a:t>Championnats de France Masters : </a:t>
            </a:r>
            <a:r>
              <a:rPr lang="fr-FR" sz="1200" dirty="0" err="1"/>
              <a:t>Yanne</a:t>
            </a:r>
            <a:r>
              <a:rPr lang="fr-FR" sz="1200" dirty="0"/>
              <a:t> Benoist (F50) , Médaille de Bronze sur 200m </a:t>
            </a:r>
          </a:p>
          <a:p>
            <a:pPr lvl="0">
              <a:lnSpc>
                <a:spcPct val="80000"/>
              </a:lnSpc>
            </a:pPr>
            <a:r>
              <a:rPr lang="fr-FR" sz="1200" b="0" dirty="0"/>
              <a:t>Championnats de France Juniors : </a:t>
            </a:r>
            <a:r>
              <a:rPr lang="fr-FR" sz="1200" dirty="0"/>
              <a:t>Thomas Boulard , 14</a:t>
            </a:r>
            <a:r>
              <a:rPr lang="fr-FR" sz="1200" baseline="30000" dirty="0"/>
              <a:t>ème</a:t>
            </a:r>
            <a:r>
              <a:rPr lang="fr-FR" sz="1200" dirty="0"/>
              <a:t> Poids de 6kg. </a:t>
            </a:r>
          </a:p>
          <a:p>
            <a:pPr lvl="0">
              <a:lnSpc>
                <a:spcPct val="80000"/>
              </a:lnSpc>
            </a:pPr>
            <a:r>
              <a:rPr lang="fr-FR" sz="1200" i="1" u="sng" dirty="0"/>
              <a:t>Hors Stade : </a:t>
            </a:r>
          </a:p>
          <a:p>
            <a:pPr lvl="0">
              <a:lnSpc>
                <a:spcPct val="80000"/>
              </a:lnSpc>
            </a:pPr>
            <a:r>
              <a:rPr lang="fr-FR" sz="1200" b="0" dirty="0"/>
              <a:t>Qualifications Championnats de France 10km route : </a:t>
            </a:r>
          </a:p>
          <a:p>
            <a:pPr lvl="0">
              <a:lnSpc>
                <a:spcPct val="80000"/>
              </a:lnSpc>
            </a:pPr>
            <a:r>
              <a:rPr lang="fr-FR" sz="1200" dirty="0">
                <a:cs typeface="Times New Roman" pitchFamily="18"/>
              </a:rPr>
              <a:t>Christophe BUISSON (M1H) ; Claire Brun (M1F) ;Alain BOIS (M3H) ; Laurent MARIN (M2H) </a:t>
            </a:r>
          </a:p>
          <a:p>
            <a:pPr lvl="0">
              <a:lnSpc>
                <a:spcPct val="80000"/>
              </a:lnSpc>
            </a:pPr>
            <a:r>
              <a:rPr lang="fr-FR" sz="1200" b="0" dirty="0"/>
              <a:t>Qualifications Championnats de France de Semi Marathon : </a:t>
            </a:r>
            <a:r>
              <a:rPr lang="fr-FR" sz="1200" dirty="0">
                <a:cs typeface="Times New Roman" pitchFamily="18"/>
              </a:rPr>
              <a:t>Laurent MARIN (M2H) </a:t>
            </a:r>
          </a:p>
          <a:p>
            <a:pPr lvl="0">
              <a:lnSpc>
                <a:spcPct val="80000"/>
              </a:lnSpc>
            </a:pPr>
            <a:r>
              <a:rPr lang="fr-FR" sz="1200" b="0" dirty="0">
                <a:cs typeface="Times New Roman" pitchFamily="18"/>
              </a:rPr>
              <a:t>Ultra Marin Label Ultra Trail 177km : </a:t>
            </a:r>
            <a:r>
              <a:rPr lang="fr-FR" sz="1200" dirty="0">
                <a:cs typeface="Times New Roman" pitchFamily="18"/>
              </a:rPr>
              <a:t>Sylvain Leclerc (M1H) , 15</a:t>
            </a:r>
            <a:r>
              <a:rPr lang="fr-FR" sz="1200" baseline="30000" dirty="0">
                <a:cs typeface="Times New Roman" pitchFamily="18"/>
              </a:rPr>
              <a:t>ème</a:t>
            </a:r>
            <a:r>
              <a:rPr lang="fr-FR" sz="1200" dirty="0">
                <a:cs typeface="Times New Roman" pitchFamily="18"/>
              </a:rPr>
              <a:t>. </a:t>
            </a:r>
          </a:p>
          <a:p>
            <a:pPr lvl="0">
              <a:lnSpc>
                <a:spcPct val="80000"/>
              </a:lnSpc>
            </a:pPr>
            <a:r>
              <a:rPr lang="fr-FR" sz="1200" b="0" dirty="0">
                <a:cs typeface="Times New Roman" pitchFamily="18"/>
              </a:rPr>
              <a:t>Championnats de France de Trail Court: </a:t>
            </a:r>
            <a:r>
              <a:rPr lang="fr-FR" sz="1200" dirty="0">
                <a:cs typeface="Times New Roman" pitchFamily="18"/>
              </a:rPr>
              <a:t>Christophe Buisson (M1H); Laurent Marin (M2H) </a:t>
            </a:r>
          </a:p>
          <a:p>
            <a:pPr lvl="0">
              <a:lnSpc>
                <a:spcPct val="80000"/>
              </a:lnSpc>
            </a:pPr>
            <a:r>
              <a:rPr lang="fr-FR" sz="1200" i="1" u="sng" dirty="0"/>
              <a:t>Marche Nordique Compétition: </a:t>
            </a:r>
          </a:p>
          <a:p>
            <a:pPr lvl="0">
              <a:lnSpc>
                <a:spcPct val="80000"/>
              </a:lnSpc>
            </a:pPr>
            <a:r>
              <a:rPr lang="fr-FR" sz="1200" b="0" dirty="0"/>
              <a:t>Qualifications Championnats de France </a:t>
            </a:r>
          </a:p>
          <a:p>
            <a:pPr lvl="0">
              <a:lnSpc>
                <a:spcPct val="80000"/>
              </a:lnSpc>
            </a:pPr>
            <a:r>
              <a:rPr lang="fr-FR" sz="1200" dirty="0"/>
              <a:t>Regina et Arnaud </a:t>
            </a:r>
            <a:r>
              <a:rPr lang="fr-FR" sz="1200" dirty="0" err="1"/>
              <a:t>Gesnot</a:t>
            </a:r>
            <a:r>
              <a:rPr lang="fr-FR" sz="1200" dirty="0"/>
              <a:t> ; Elisabeth </a:t>
            </a:r>
            <a:r>
              <a:rPr lang="fr-FR" sz="1200" dirty="0" err="1"/>
              <a:t>Conreur</a:t>
            </a:r>
            <a:r>
              <a:rPr lang="fr-FR" sz="1200" dirty="0"/>
              <a:t>; Emmanuelle </a:t>
            </a:r>
            <a:r>
              <a:rPr lang="fr-FR" sz="1200" dirty="0" err="1"/>
              <a:t>Laumonnier</a:t>
            </a:r>
            <a:endParaRPr lang="fr-FR" sz="1200" dirty="0"/>
          </a:p>
          <a:p>
            <a:pPr lvl="0">
              <a:lnSpc>
                <a:spcPct val="80000"/>
              </a:lnSpc>
            </a:pPr>
            <a:endParaRPr lang="fr-FR" sz="1200" dirty="0">
              <a:cs typeface="Times New Roman" pitchFamily="18"/>
            </a:endParaRP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B0564DC-7C9B-4035-A880-275FF5B12A29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254578" y="914400"/>
            <a:ext cx="5097633" cy="483370"/>
          </a:xfrm>
          <a:gradFill>
            <a:gsLst>
              <a:gs pos="0">
                <a:srgbClr val="F6F8FC"/>
              </a:gs>
              <a:gs pos="100000">
                <a:srgbClr val="ABC0E4"/>
              </a:gs>
            </a:gsLst>
            <a:lin ang="5400000"/>
          </a:gradFill>
        </p:spPr>
        <p:txBody>
          <a:bodyPr anchor="b" anchorCtr="1">
            <a:normAutofit lnSpcReduction="10000"/>
          </a:bodyPr>
          <a:lstStyle/>
          <a:p>
            <a:pPr marL="0" lvl="0" indent="0" algn="ctr">
              <a:buNone/>
            </a:pPr>
            <a:r>
              <a:rPr lang="fr-FR" sz="2400" b="1" dirty="0"/>
              <a:t>2019-2021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7571E97-5A9B-4588-88FB-8A499C606E99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254578" y="1463670"/>
            <a:ext cx="5097633" cy="4725994"/>
          </a:xfrm>
          <a:blipFill>
            <a:blip r:embed="rId2">
              <a:alphaModFix amt="43000"/>
            </a:blip>
            <a:tile sx="100000" sy="100000" algn="tl"/>
          </a:blipFill>
        </p:spPr>
        <p:txBody>
          <a:bodyPr>
            <a:normAutofit lnSpcReduction="10000"/>
          </a:bodyPr>
          <a:lstStyle/>
          <a:p>
            <a:pPr marL="0" lvl="0" indent="0">
              <a:lnSpc>
                <a:spcPct val="80000"/>
              </a:lnSpc>
              <a:buNone/>
            </a:pPr>
            <a:r>
              <a:rPr lang="fr-FR" sz="1200" dirty="0"/>
              <a:t>Cette saison est malheureusement incomplète ayant subit le confinement dés le mois de mars 2020, ainsi de nombreuses compétitions ont été annulées. 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fr-FR" sz="1200" dirty="0"/>
              <a:t>Néanmoins quelques accessits ont été obtenus, notamment avec une équipe complète aux Championnats de France de Marche Nordique Compétition.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fr-FR" sz="1200" b="1" i="1" u="sng" dirty="0"/>
              <a:t>Stade Salle: 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fr-FR" sz="1200" dirty="0"/>
              <a:t>Championnats de France Master: </a:t>
            </a:r>
            <a:r>
              <a:rPr lang="fr-FR" sz="1200" b="1" dirty="0" err="1"/>
              <a:t>Yanne</a:t>
            </a:r>
            <a:r>
              <a:rPr lang="fr-FR" sz="1200" b="1" dirty="0"/>
              <a:t> Benoist (F50), 4</a:t>
            </a:r>
            <a:r>
              <a:rPr lang="fr-FR" sz="1200" b="1" baseline="30000" dirty="0"/>
              <a:t>ème</a:t>
            </a:r>
            <a:r>
              <a:rPr lang="fr-FR" sz="1200" b="1" dirty="0"/>
              <a:t> 100m et 200m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fr-FR" sz="1200" b="1" i="1" u="sng" dirty="0"/>
              <a:t>Stade: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fr-FR" sz="1200" b="0" dirty="0"/>
              <a:t>Championnats de France Masters : </a:t>
            </a:r>
            <a:r>
              <a:rPr lang="fr-FR" sz="1200" b="1" dirty="0" err="1"/>
              <a:t>Yanne</a:t>
            </a:r>
            <a:r>
              <a:rPr lang="fr-FR" sz="1200" b="1" dirty="0"/>
              <a:t> Benoist (F50) , Médaille d’argent sur 100m et  Médaille de Bronze sur 200m 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fr-FR" sz="1200" b="1" i="1" u="sng" dirty="0"/>
              <a:t>Hors Stade: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fr-FR" sz="1200" dirty="0"/>
              <a:t>Championnats de France de 10km : </a:t>
            </a:r>
            <a:r>
              <a:rPr lang="fr-FR" sz="1200" b="1" dirty="0">
                <a:cs typeface="Times New Roman" pitchFamily="18"/>
              </a:rPr>
              <a:t>Christophe BUISSON (M1H) </a:t>
            </a:r>
            <a:endParaRPr lang="fr-FR" sz="1200" dirty="0"/>
          </a:p>
          <a:p>
            <a:pPr marL="0" lvl="0" indent="0">
              <a:lnSpc>
                <a:spcPct val="80000"/>
              </a:lnSpc>
              <a:buNone/>
            </a:pPr>
            <a:r>
              <a:rPr lang="fr-FR" sz="1200" dirty="0">
                <a:cs typeface="Times New Roman" pitchFamily="18"/>
              </a:rPr>
              <a:t>Qualifications Championnats de France de 10km Route: 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fr-FR" sz="1200" b="1" dirty="0">
                <a:cs typeface="Times New Roman" pitchFamily="18"/>
              </a:rPr>
              <a:t>Christine </a:t>
            </a:r>
            <a:r>
              <a:rPr lang="fr-FR" sz="1200" b="1" dirty="0" err="1">
                <a:cs typeface="Times New Roman" pitchFamily="18"/>
              </a:rPr>
              <a:t>Cheruau</a:t>
            </a:r>
            <a:r>
              <a:rPr lang="fr-FR" sz="1200" b="1" dirty="0">
                <a:cs typeface="Times New Roman" pitchFamily="18"/>
              </a:rPr>
              <a:t> (M2F)</a:t>
            </a:r>
            <a:r>
              <a:rPr lang="fr-FR" sz="1200" dirty="0"/>
              <a:t> , </a:t>
            </a:r>
            <a:r>
              <a:rPr lang="fr-FR" sz="1200" b="1" dirty="0"/>
              <a:t>Laurent Marin (M2H), Alain Bois ( M5H), Thibault Simon (JH)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fr-FR" sz="1200" dirty="0"/>
              <a:t>Championnats de France de Semi Marathon 2019: </a:t>
            </a:r>
            <a:r>
              <a:rPr lang="fr-FR" sz="1200" b="1" dirty="0">
                <a:cs typeface="Times New Roman" pitchFamily="18"/>
              </a:rPr>
              <a:t>Laurent MARIN (M2H) 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fr-FR" sz="1200" b="1" dirty="0">
                <a:cs typeface="Times New Roman" pitchFamily="18"/>
              </a:rPr>
              <a:t>Qualifications aux France 2020: </a:t>
            </a:r>
            <a:r>
              <a:rPr lang="fr-FR" sz="1200" dirty="0">
                <a:cs typeface="Times New Roman" pitchFamily="18"/>
              </a:rPr>
              <a:t>Régina </a:t>
            </a:r>
            <a:r>
              <a:rPr lang="fr-FR" sz="1200" dirty="0" err="1">
                <a:cs typeface="Times New Roman" pitchFamily="18"/>
              </a:rPr>
              <a:t>Gesnot</a:t>
            </a:r>
            <a:r>
              <a:rPr lang="fr-FR" sz="1200" dirty="0">
                <a:cs typeface="Times New Roman" pitchFamily="18"/>
              </a:rPr>
              <a:t> et Laurent Marin 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fr-FR" sz="1200" dirty="0">
                <a:cs typeface="Times New Roman" pitchFamily="18"/>
              </a:rPr>
              <a:t>Championnats de France de 100km: </a:t>
            </a:r>
            <a:r>
              <a:rPr lang="fr-FR" sz="1200" b="1" dirty="0">
                <a:cs typeface="Times New Roman" pitchFamily="18"/>
              </a:rPr>
              <a:t>Sylvain Leclerc (M1H) 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fr-FR" sz="1200" b="1" i="1" u="sng" dirty="0"/>
              <a:t>Marche Nordique Compétition: 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fr-FR" sz="1200" dirty="0"/>
              <a:t>Championnats de France 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fr-FR" sz="1200" b="1" dirty="0"/>
              <a:t>Regina et Arnaud </a:t>
            </a:r>
            <a:r>
              <a:rPr lang="fr-FR" sz="1200" b="1" dirty="0" err="1"/>
              <a:t>Gesnot</a:t>
            </a:r>
            <a:r>
              <a:rPr lang="fr-FR" sz="1200" b="1" dirty="0"/>
              <a:t> ; Elisabeth </a:t>
            </a:r>
            <a:r>
              <a:rPr lang="fr-FR" sz="1200" b="1" dirty="0" err="1"/>
              <a:t>Conreur</a:t>
            </a:r>
            <a:r>
              <a:rPr lang="fr-FR" sz="1200" b="1" dirty="0"/>
              <a:t>; Emmanuelle </a:t>
            </a:r>
            <a:r>
              <a:rPr lang="fr-FR" sz="1200" b="1" dirty="0" err="1"/>
              <a:t>Laumonnier</a:t>
            </a:r>
            <a:endParaRPr lang="fr-FR" sz="1200" b="1" dirty="0"/>
          </a:p>
          <a:p>
            <a:pPr marL="0" lvl="0" indent="0">
              <a:lnSpc>
                <a:spcPct val="80000"/>
              </a:lnSpc>
              <a:buNone/>
            </a:pPr>
            <a:endParaRPr lang="fr-FR" sz="1200" dirty="0">
              <a:cs typeface="Times New Roman" pitchFamily="1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CFA6CB-DB85-425F-810F-FCF994CB545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483370"/>
          </a:xfrm>
          <a:solidFill>
            <a:srgbClr val="00B050"/>
          </a:solidFill>
        </p:spPr>
        <p:txBody>
          <a:bodyPr anchorCtr="1"/>
          <a:lstStyle/>
          <a:p>
            <a:pPr lvl="0" algn="ctr"/>
            <a:r>
              <a:rPr lang="fr-FR" sz="2400" b="1"/>
              <a:t>Participation et qualification niveau Interrégional ,Régional, Départemental  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2EA300E-D53E-48D0-86C6-42211136CF7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914400"/>
            <a:ext cx="5157782" cy="374465"/>
          </a:xfrm>
        </p:spPr>
        <p:txBody>
          <a:bodyPr anchorCtr="1"/>
          <a:lstStyle/>
          <a:p>
            <a:pPr lvl="0" algn="ctr"/>
            <a:r>
              <a:rPr lang="fr-FR" sz="2000"/>
              <a:t>2018-2019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277F230-65F0-462B-8E3B-57C003CB876E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839784" y="1463680"/>
            <a:ext cx="5157782" cy="4725984"/>
          </a:xfrm>
        </p:spPr>
        <p:txBody>
          <a:bodyPr anchor="t"/>
          <a:lstStyle/>
          <a:p>
            <a:pPr lvl="0"/>
            <a:endParaRPr lang="fr-FR" sz="1200">
              <a:cs typeface="Times New Roman" pitchFamily="18"/>
            </a:endParaRPr>
          </a:p>
          <a:p>
            <a:pPr lvl="0"/>
            <a:endParaRPr lang="fr-FR" sz="1200">
              <a:cs typeface="Times New Roman" pitchFamily="18"/>
            </a:endParaRP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765F296-0D58-4230-B13F-69A022501CCB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254578" y="914400"/>
            <a:ext cx="5097633" cy="374465"/>
          </a:xfrm>
          <a:gradFill>
            <a:gsLst>
              <a:gs pos="0">
                <a:srgbClr val="F6F8FC"/>
              </a:gs>
              <a:gs pos="100000">
                <a:srgbClr val="ABC0E4"/>
              </a:gs>
            </a:gsLst>
            <a:lin ang="5400000"/>
          </a:gradFill>
        </p:spPr>
        <p:txBody>
          <a:bodyPr anchor="b" anchorCtr="1"/>
          <a:lstStyle/>
          <a:p>
            <a:pPr marL="0" lvl="0" indent="0" algn="ctr">
              <a:lnSpc>
                <a:spcPct val="70000"/>
              </a:lnSpc>
              <a:buNone/>
            </a:pPr>
            <a:r>
              <a:rPr lang="fr-FR" sz="1900" b="1" dirty="0"/>
              <a:t>2019-2021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61845CB-9F79-4D67-9209-0901D1C0A4F1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254578" y="1354765"/>
            <a:ext cx="5097633" cy="5324532"/>
          </a:xfrm>
          <a:blipFill>
            <a:blip r:embed="rId3">
              <a:alphaModFix amt="43000"/>
            </a:blip>
            <a:tile sx="100000" sy="100000" algn="tl"/>
          </a:blipFill>
        </p:spPr>
        <p:txBody>
          <a:bodyPr/>
          <a:lstStyle/>
          <a:p>
            <a:pPr marL="0" lvl="0" indent="0">
              <a:lnSpc>
                <a:spcPct val="70000"/>
              </a:lnSpc>
              <a:buNone/>
            </a:pPr>
            <a:r>
              <a:rPr lang="fr-FR" sz="1000" dirty="0">
                <a:cs typeface="Times New Roman" pitchFamily="18"/>
              </a:rPr>
              <a:t>Comme sur le plan national , en raison de la crise sanitaire il y a eu très peu de compétitions de niveau interrégionale , néanmoins, la section avait réédité le même nombre de qualifiés qu’en 2020 soit 10 coureurs pour les ½ finales de France de cross. </a:t>
            </a:r>
          </a:p>
          <a:p>
            <a:pPr marL="0" lvl="0" indent="0">
              <a:lnSpc>
                <a:spcPct val="70000"/>
              </a:lnSpc>
              <a:buNone/>
            </a:pPr>
            <a:r>
              <a:rPr lang="fr-FR" sz="1000" b="1" i="1" dirty="0">
                <a:cs typeface="Times New Roman" pitchFamily="18"/>
              </a:rPr>
              <a:t>		         </a:t>
            </a:r>
            <a:r>
              <a:rPr lang="fr-FR" sz="1000" b="1" dirty="0">
                <a:solidFill>
                  <a:srgbClr val="FF0000"/>
                </a:solidFill>
                <a:cs typeface="Times New Roman" pitchFamily="18"/>
              </a:rPr>
              <a:t> Interrégional </a:t>
            </a:r>
          </a:p>
          <a:p>
            <a:pPr marL="0" lvl="0" indent="0">
              <a:lnSpc>
                <a:spcPct val="70000"/>
              </a:lnSpc>
              <a:buNone/>
            </a:pPr>
            <a:r>
              <a:rPr lang="fr-FR" sz="1000" b="1" i="1" u="sng" dirty="0">
                <a:cs typeface="Times New Roman" pitchFamily="18"/>
              </a:rPr>
              <a:t>Cross-Country:</a:t>
            </a:r>
          </a:p>
          <a:p>
            <a:pPr marL="0" lvl="0" indent="0">
              <a:lnSpc>
                <a:spcPct val="70000"/>
              </a:lnSpc>
              <a:buNone/>
            </a:pPr>
            <a:r>
              <a:rPr lang="fr-FR" sz="1000" dirty="0"/>
              <a:t>½ finale des championnats de France de cross-country: 10 qualifiés, 4 participants:</a:t>
            </a:r>
          </a:p>
          <a:p>
            <a:pPr marL="0" lvl="0" indent="0">
              <a:lnSpc>
                <a:spcPct val="70000"/>
              </a:lnSpc>
              <a:buNone/>
            </a:pPr>
            <a:r>
              <a:rPr lang="fr-FR" sz="1000" b="1" dirty="0"/>
              <a:t>Quentin Venturi (Min); Etienne Julien (Cad); Laurent Marin (M2H); Christophe Buisson (M1H). </a:t>
            </a:r>
          </a:p>
          <a:p>
            <a:pPr marL="0" lvl="0" indent="0">
              <a:lnSpc>
                <a:spcPct val="70000"/>
              </a:lnSpc>
              <a:buNone/>
            </a:pPr>
            <a:r>
              <a:rPr lang="fr-FR" sz="1000" dirty="0"/>
              <a:t>Qualifiés : </a:t>
            </a:r>
            <a:r>
              <a:rPr lang="fr-FR" sz="1000" b="1" dirty="0" err="1"/>
              <a:t>Aubane</a:t>
            </a:r>
            <a:r>
              <a:rPr lang="fr-FR" sz="1000" b="1" dirty="0"/>
              <a:t> </a:t>
            </a:r>
            <a:r>
              <a:rPr lang="fr-FR" sz="1000" b="1" dirty="0" err="1"/>
              <a:t>Guenesheau</a:t>
            </a:r>
            <a:r>
              <a:rPr lang="fr-FR" sz="1000" b="1" dirty="0"/>
              <a:t> </a:t>
            </a:r>
            <a:r>
              <a:rPr lang="fr-FR" sz="1000" dirty="0"/>
              <a:t>; </a:t>
            </a:r>
            <a:r>
              <a:rPr lang="fr-FR" sz="1000" b="1" dirty="0" err="1"/>
              <a:t>Samah</a:t>
            </a:r>
            <a:r>
              <a:rPr lang="fr-FR" sz="1000" b="1" dirty="0"/>
              <a:t> </a:t>
            </a:r>
            <a:r>
              <a:rPr lang="fr-FR" sz="1000" b="1" dirty="0" err="1"/>
              <a:t>Addahani</a:t>
            </a:r>
            <a:r>
              <a:rPr lang="fr-FR" sz="1000" b="1" dirty="0"/>
              <a:t> (Cad);</a:t>
            </a:r>
            <a:r>
              <a:rPr lang="fr-FR" sz="1000" dirty="0"/>
              <a:t> </a:t>
            </a:r>
            <a:r>
              <a:rPr lang="fr-FR" sz="1000" b="1" dirty="0"/>
              <a:t>Erwan </a:t>
            </a:r>
            <a:r>
              <a:rPr lang="fr-FR" sz="1000" b="1" dirty="0" err="1"/>
              <a:t>Querneau</a:t>
            </a:r>
            <a:r>
              <a:rPr lang="fr-FR" sz="1000" b="1" dirty="0"/>
              <a:t> (Cad); Thibault Simon (Jun)</a:t>
            </a:r>
            <a:r>
              <a:rPr lang="fr-FR" sz="1000" dirty="0"/>
              <a:t>; </a:t>
            </a:r>
            <a:r>
              <a:rPr lang="fr-FR" sz="1000" b="1" dirty="0"/>
              <a:t>Clément Dujardin (Esp Cross Court); David </a:t>
            </a:r>
            <a:r>
              <a:rPr lang="fr-FR" sz="1000" b="1" dirty="0" err="1"/>
              <a:t>Orlowski</a:t>
            </a:r>
            <a:r>
              <a:rPr lang="fr-FR" sz="1000" b="1" dirty="0"/>
              <a:t> (Cross Court) </a:t>
            </a:r>
          </a:p>
          <a:p>
            <a:pPr marL="0" lvl="0" indent="0">
              <a:lnSpc>
                <a:spcPct val="70000"/>
              </a:lnSpc>
              <a:buNone/>
            </a:pPr>
            <a:r>
              <a:rPr lang="fr-FR" sz="1000" dirty="0"/>
              <a:t>		         </a:t>
            </a:r>
            <a:r>
              <a:rPr lang="fr-FR" sz="1000" b="1" dirty="0">
                <a:solidFill>
                  <a:srgbClr val="FF0000"/>
                </a:solidFill>
              </a:rPr>
              <a:t>Régional</a:t>
            </a:r>
          </a:p>
          <a:p>
            <a:pPr marL="0" lvl="0" indent="0">
              <a:lnSpc>
                <a:spcPct val="70000"/>
              </a:lnSpc>
              <a:buNone/>
            </a:pPr>
            <a:r>
              <a:rPr lang="fr-FR" sz="1000" b="1" i="1" u="sng" dirty="0"/>
              <a:t>Stade et salle </a:t>
            </a:r>
          </a:p>
          <a:p>
            <a:pPr marL="0" lvl="0" indent="0">
              <a:lnSpc>
                <a:spcPct val="70000"/>
              </a:lnSpc>
              <a:buNone/>
            </a:pPr>
            <a:r>
              <a:rPr lang="fr-FR" sz="1000" dirty="0"/>
              <a:t>Championnats régionaux en salle cadets : </a:t>
            </a:r>
            <a:r>
              <a:rPr lang="fr-FR" sz="1000" b="1" dirty="0"/>
              <a:t>Guillaume Simon , 200m. </a:t>
            </a:r>
          </a:p>
          <a:p>
            <a:pPr marL="0" lvl="0" indent="0">
              <a:lnSpc>
                <a:spcPct val="70000"/>
              </a:lnSpc>
              <a:buNone/>
            </a:pPr>
            <a:r>
              <a:rPr lang="fr-FR" sz="1000" b="1" i="1" u="sng" dirty="0"/>
              <a:t>Cross-Country</a:t>
            </a:r>
          </a:p>
          <a:p>
            <a:pPr marL="0" lvl="0" indent="0">
              <a:lnSpc>
                <a:spcPct val="70000"/>
              </a:lnSpc>
              <a:buNone/>
            </a:pPr>
            <a:r>
              <a:rPr lang="fr-FR" sz="1000" dirty="0"/>
              <a:t>Championnats régionaux de cross Country : 16 participants </a:t>
            </a:r>
          </a:p>
          <a:p>
            <a:pPr marL="0" lvl="0" indent="0">
              <a:lnSpc>
                <a:spcPct val="70000"/>
              </a:lnSpc>
              <a:buNone/>
            </a:pPr>
            <a:r>
              <a:rPr lang="fr-FR" sz="1000" dirty="0"/>
              <a:t>Championnats régionaux de cross Relais Mixte : 2 équipes  présentes . </a:t>
            </a:r>
          </a:p>
          <a:p>
            <a:pPr lvl="0">
              <a:lnSpc>
                <a:spcPct val="70000"/>
              </a:lnSpc>
            </a:pPr>
            <a:r>
              <a:rPr lang="fr-FR" sz="1000" b="1" dirty="0"/>
              <a:t>Equipe 1: Clément Dujardin; Delphine </a:t>
            </a:r>
            <a:r>
              <a:rPr lang="fr-FR" sz="1000" b="1" dirty="0" err="1"/>
              <a:t>Azan</a:t>
            </a:r>
            <a:r>
              <a:rPr lang="fr-FR" sz="1000" b="1" dirty="0"/>
              <a:t>; Mathieu Dujardin; Romane Expert. </a:t>
            </a:r>
            <a:endParaRPr lang="fr-FR" sz="1000" dirty="0"/>
          </a:p>
          <a:p>
            <a:pPr lvl="0">
              <a:lnSpc>
                <a:spcPct val="70000"/>
              </a:lnSpc>
            </a:pPr>
            <a:r>
              <a:rPr lang="fr-FR" sz="1000" b="1" dirty="0"/>
              <a:t>Equipe 2: David </a:t>
            </a:r>
            <a:r>
              <a:rPr lang="fr-FR" sz="1000" b="1" dirty="0" err="1"/>
              <a:t>Orlowski</a:t>
            </a:r>
            <a:r>
              <a:rPr lang="fr-FR" sz="1000" b="1" dirty="0"/>
              <a:t>; Regina </a:t>
            </a:r>
            <a:r>
              <a:rPr lang="fr-FR" sz="1000" b="1" dirty="0" err="1"/>
              <a:t>Gesnot</a:t>
            </a:r>
            <a:r>
              <a:rPr lang="fr-FR" sz="1000" b="1" dirty="0"/>
              <a:t>; Laurent Marin; </a:t>
            </a:r>
            <a:r>
              <a:rPr lang="fr-FR" sz="1000" b="1" dirty="0" err="1"/>
              <a:t>Severine</a:t>
            </a:r>
            <a:r>
              <a:rPr lang="fr-FR" sz="1000" b="1" dirty="0"/>
              <a:t> </a:t>
            </a:r>
            <a:r>
              <a:rPr lang="fr-FR" sz="1000" b="1" dirty="0" err="1"/>
              <a:t>Theret</a:t>
            </a:r>
            <a:r>
              <a:rPr lang="fr-FR" sz="1000" b="1" dirty="0"/>
              <a:t>. </a:t>
            </a:r>
            <a:endParaRPr lang="fr-FR" sz="1000" dirty="0"/>
          </a:p>
          <a:p>
            <a:pPr marL="0" lvl="0" indent="0">
              <a:lnSpc>
                <a:spcPct val="70000"/>
              </a:lnSpc>
              <a:buNone/>
            </a:pPr>
            <a:endParaRPr lang="fr-FR" sz="1000" b="1" kern="0" dirty="0">
              <a:solidFill>
                <a:srgbClr val="FF0000"/>
              </a:solidFill>
            </a:endParaRPr>
          </a:p>
          <a:p>
            <a:pPr marL="0" lvl="0" indent="0">
              <a:lnSpc>
                <a:spcPct val="70000"/>
              </a:lnSpc>
              <a:buNone/>
            </a:pPr>
            <a:r>
              <a:rPr lang="fr-FR" sz="1000" b="1" kern="0" dirty="0">
                <a:solidFill>
                  <a:srgbClr val="FF0000"/>
                </a:solidFill>
              </a:rPr>
              <a:t>		</a:t>
            </a:r>
            <a:r>
              <a:rPr lang="fr-FR" sz="1000" b="1" dirty="0">
                <a:solidFill>
                  <a:srgbClr val="FF0000"/>
                </a:solidFill>
              </a:rPr>
              <a:t>Départemental </a:t>
            </a:r>
            <a:r>
              <a:rPr lang="fr-FR" sz="1000" b="1" i="1" kern="0" dirty="0"/>
              <a:t>Champions départementaux et Podium</a:t>
            </a:r>
            <a:endParaRPr lang="fr-FR" sz="1000" b="1" dirty="0">
              <a:solidFill>
                <a:srgbClr val="FF0000"/>
              </a:solidFill>
            </a:endParaRPr>
          </a:p>
          <a:p>
            <a:pPr marL="0" lvl="0" indent="0">
              <a:lnSpc>
                <a:spcPct val="80000"/>
              </a:lnSpc>
              <a:spcBef>
                <a:spcPts val="0"/>
              </a:spcBef>
              <a:buNone/>
            </a:pPr>
            <a:endParaRPr lang="fr-FR" sz="1000" b="1" i="1" u="sng" dirty="0"/>
          </a:p>
          <a:p>
            <a:pPr marL="0" lv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fr-FR" sz="1000" b="1" i="1" u="sng" dirty="0"/>
              <a:t>Cross-Country :</a:t>
            </a:r>
            <a:r>
              <a:rPr lang="fr-FR" sz="1000" dirty="0"/>
              <a:t>  Championnat départemental  </a:t>
            </a:r>
            <a:r>
              <a:rPr lang="fr-FR" sz="1000" b="1" dirty="0"/>
              <a:t>Antoine </a:t>
            </a:r>
            <a:r>
              <a:rPr lang="fr-FR" sz="1000" b="1" dirty="0" err="1"/>
              <a:t>Orlowski</a:t>
            </a:r>
            <a:r>
              <a:rPr lang="fr-FR" sz="1000" b="1" dirty="0"/>
              <a:t> ; 3</a:t>
            </a:r>
            <a:r>
              <a:rPr lang="fr-FR" sz="1000" b="1" baseline="30000" dirty="0"/>
              <a:t>ème</a:t>
            </a:r>
            <a:r>
              <a:rPr lang="fr-FR" sz="1000" b="1" dirty="0"/>
              <a:t> Benjamin . </a:t>
            </a:r>
          </a:p>
          <a:p>
            <a:pPr marL="0" lvl="0" indent="0">
              <a:lnSpc>
                <a:spcPct val="70000"/>
              </a:lnSpc>
              <a:buNone/>
            </a:pPr>
            <a:r>
              <a:rPr lang="fr-FR" sz="1000" b="1" i="1" u="sng" dirty="0"/>
              <a:t>Challenge Cross Touraine:  </a:t>
            </a:r>
            <a:r>
              <a:rPr lang="fr-FR" sz="1000" i="1" dirty="0"/>
              <a:t>(3 cross dont DX):  </a:t>
            </a:r>
            <a:r>
              <a:rPr lang="fr-FR" sz="1000" b="1" dirty="0"/>
              <a:t>Benjamins : Antoine </a:t>
            </a:r>
            <a:r>
              <a:rPr lang="fr-FR" sz="1000" b="1" dirty="0" err="1"/>
              <a:t>Orlowski</a:t>
            </a:r>
            <a:r>
              <a:rPr lang="fr-FR" sz="1000" b="1" dirty="0"/>
              <a:t> , 3</a:t>
            </a:r>
            <a:r>
              <a:rPr lang="fr-FR" sz="1000" b="1" baseline="30000" dirty="0"/>
              <a:t>ème</a:t>
            </a:r>
            <a:r>
              <a:rPr lang="fr-FR" sz="1000" b="1" dirty="0"/>
              <a:t>; Juniors Hommes : Thibault Simon, 1</a:t>
            </a:r>
            <a:r>
              <a:rPr lang="fr-FR" sz="1000" b="1" baseline="30000" dirty="0"/>
              <a:t> er </a:t>
            </a:r>
            <a:r>
              <a:rPr lang="fr-FR" sz="1000" b="1" dirty="0"/>
              <a:t>; Espoirs Femmes : Romane Expert , 2</a:t>
            </a:r>
            <a:r>
              <a:rPr lang="fr-FR" sz="1000" b="1" baseline="30000" dirty="0"/>
              <a:t>ème</a:t>
            </a:r>
            <a:r>
              <a:rPr lang="fr-FR" sz="1000" b="1" dirty="0"/>
              <a:t>. Espoirs Hommes : Clément Dujardin , 1</a:t>
            </a:r>
            <a:r>
              <a:rPr lang="fr-FR" sz="1000" b="1" baseline="30000" dirty="0"/>
              <a:t>er</a:t>
            </a:r>
            <a:r>
              <a:rPr lang="fr-FR" sz="1000" b="1" dirty="0"/>
              <a:t>. </a:t>
            </a:r>
          </a:p>
          <a:p>
            <a:pPr marL="0" lvl="0" indent="0">
              <a:lnSpc>
                <a:spcPct val="70000"/>
              </a:lnSpc>
              <a:buNone/>
            </a:pPr>
            <a:r>
              <a:rPr lang="fr-FR" sz="900" b="1" dirty="0">
                <a:solidFill>
                  <a:srgbClr val="FF0000"/>
                </a:solidFill>
              </a:rPr>
              <a:t>	</a:t>
            </a:r>
          </a:p>
          <a:p>
            <a:pPr marL="0" lvl="0" indent="0">
              <a:lnSpc>
                <a:spcPct val="70000"/>
              </a:lnSpc>
              <a:buNone/>
            </a:pPr>
            <a:endParaRPr lang="fr-FR" sz="900" b="1" dirty="0">
              <a:solidFill>
                <a:srgbClr val="FF0000"/>
              </a:solidFill>
            </a:endParaRPr>
          </a:p>
          <a:p>
            <a:pPr marL="0" lvl="0" indent="0">
              <a:lnSpc>
                <a:spcPct val="70000"/>
              </a:lnSpc>
              <a:buNone/>
            </a:pPr>
            <a:endParaRPr lang="fr-FR" sz="900" b="1" dirty="0">
              <a:solidFill>
                <a:srgbClr val="FF0000"/>
              </a:solidFill>
            </a:endParaRPr>
          </a:p>
          <a:p>
            <a:pPr marL="0" lvl="0" indent="0">
              <a:lnSpc>
                <a:spcPct val="70000"/>
              </a:lnSpc>
              <a:buNone/>
            </a:pPr>
            <a:endParaRPr lang="fr-FR" sz="900" dirty="0">
              <a:cs typeface="Times New Roman" pitchFamily="18"/>
            </a:endParaRPr>
          </a:p>
          <a:p>
            <a:pPr marL="0" lvl="0" indent="0">
              <a:lnSpc>
                <a:spcPct val="70000"/>
              </a:lnSpc>
              <a:buNone/>
            </a:pPr>
            <a:endParaRPr lang="fr-FR" sz="900" dirty="0">
              <a:cs typeface="Times New Roman" pitchFamily="18"/>
            </a:endParaRPr>
          </a:p>
        </p:txBody>
      </p:sp>
      <p:sp>
        <p:nvSpPr>
          <p:cNvPr id="7" name="ZoneTexte 7">
            <a:extLst>
              <a:ext uri="{FF2B5EF4-FFF2-40B4-BE49-F238E27FC236}">
                <a16:creationId xmlns:a16="http://schemas.microsoft.com/office/drawing/2014/main" id="{45146CA3-9287-4C15-8036-E0A8DE9757B5}"/>
              </a:ext>
            </a:extLst>
          </p:cNvPr>
          <p:cNvSpPr txBox="1"/>
          <p:nvPr/>
        </p:nvSpPr>
        <p:spPr>
          <a:xfrm>
            <a:off x="839794" y="1290547"/>
            <a:ext cx="5256208" cy="532453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Quelques belles satisfactions notamment en cross avec Erwan Querneau, excellent 27</a:t>
            </a:r>
            <a:r>
              <a:rPr lang="fr-FR" sz="1000" b="0" i="0" u="none" strike="noStrike" kern="1200" cap="none" spc="0" baseline="3000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ème</a:t>
            </a:r>
            <a:r>
              <a:rPr lang="fr-FR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 des demi-finale , et la qualification en équipe régionale de Thomas Boulard pour le match Interligues .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000" b="1" i="0" u="none" strike="noStrike" kern="1200" cap="none" spc="0" baseline="0">
              <a:solidFill>
                <a:srgbClr val="000000"/>
              </a:solidFill>
              <a:uFillTx/>
              <a:latin typeface="Calibri"/>
              <a:ea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1" i="0" u="none" strike="noStrike" kern="1200" cap="none" spc="0" baseline="0">
                <a:solidFill>
                  <a:srgbClr val="FF0000"/>
                </a:solidFill>
                <a:uFillTx/>
                <a:latin typeface="Calibri"/>
                <a:ea typeface="Times New Roman" pitchFamily="18"/>
              </a:rPr>
              <a:t>		Interrégional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1" i="1" u="sng" strike="noStrike" kern="120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Stade </a:t>
            </a:r>
            <a:endParaRPr lang="fr-FR" sz="1000" b="1" i="1" u="none" strike="noStrike" kern="1200" cap="none" spc="0" baseline="0">
              <a:solidFill>
                <a:srgbClr val="000000"/>
              </a:solidFill>
              <a:uFillTx/>
              <a:latin typeface="Calibri"/>
              <a:ea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Match Interligues , Equipe Centre Val de Loire , junior : </a:t>
            </a:r>
            <a:r>
              <a:rPr lang="fr-FR" sz="10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Thomas BOULARD , Poids 6kg .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1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 </a:t>
            </a:r>
            <a:r>
              <a:rPr lang="fr-FR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Pré-France Individuel Junior Plein air et Salle : </a:t>
            </a:r>
            <a:r>
              <a:rPr lang="fr-FR" sz="10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Thomas BOULARD Poids 6kg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1" i="1" u="sng" strike="noStrike" kern="120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Cross-Country</a:t>
            </a:r>
            <a:endParaRPr lang="fr-FR" sz="1000" b="1" i="1" u="none" strike="noStrike" kern="1200" cap="none" spc="0" baseline="0">
              <a:solidFill>
                <a:srgbClr val="000000"/>
              </a:solidFill>
              <a:uFillTx/>
              <a:latin typeface="Calibri"/>
              <a:ea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½ finale des championnats de France de cross-country: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Laurent Marin, Christophe Buisson et Emmanuel Dauvillon ( en master); Baptiste Venturi (Cad); Thibault Simon (Jun), Laurine Even (Min) , </a:t>
            </a:r>
            <a:r>
              <a:rPr lang="fr-FR" sz="1000" b="1" i="0" u="sng" strike="noStrike" kern="120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Erwan Querneau ( 27ème en minime )  </a:t>
            </a:r>
            <a:endParaRPr lang="fr-FR" sz="1000" b="1" i="0" u="none" strike="noStrike" kern="1200" cap="none" spc="0" baseline="0">
              <a:solidFill>
                <a:srgbClr val="000000"/>
              </a:solidFill>
              <a:uFillTx/>
              <a:latin typeface="Calibri"/>
              <a:ea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 + étaient Qualifiés : Quentin Venturi, Remi Thénaisie, Benjamin Chéné, Clément Dujardin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Soit 10 athlètes.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1" i="1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 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1" i="1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		  </a:t>
            </a:r>
            <a:r>
              <a:rPr lang="fr-FR" sz="1000" b="1" i="0" u="none" strike="noStrike" kern="1200" cap="none" spc="0" baseline="0">
                <a:solidFill>
                  <a:srgbClr val="FF0000"/>
                </a:solidFill>
                <a:uFillTx/>
                <a:latin typeface="Calibri"/>
                <a:ea typeface="Times New Roman" pitchFamily="18"/>
              </a:rPr>
              <a:t>Régional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1" i="1" u="sng" strike="noStrike" kern="120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Stade et Salle: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Championnats Régionaux en salle Minimes </a:t>
            </a:r>
            <a:r>
              <a:rPr lang="fr-FR" sz="10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: Adrien Pigal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Championnats Régionaux en salle Junior </a:t>
            </a:r>
            <a:r>
              <a:rPr lang="fr-FR" sz="10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: Thomas Boulard , 2</a:t>
            </a:r>
            <a:r>
              <a:rPr lang="fr-FR" sz="1000" b="1" i="0" u="none" strike="noStrike" kern="1200" cap="none" spc="0" baseline="3000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ème</a:t>
            </a:r>
            <a:r>
              <a:rPr lang="fr-FR" sz="10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 au poids.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Championnats régionaux de triathlon en salle Benjamins </a:t>
            </a:r>
            <a:r>
              <a:rPr lang="fr-FR" sz="10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: Yvann Durand; Arthur Mery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Championnats régionaux de triathlon Plein Air:  6 qualifiés , </a:t>
            </a:r>
            <a:r>
              <a:rPr lang="fr-FR" sz="10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Adrien Pigal; Remi Thénaisie; Etienne Julien; Erwann Querneau; Yvann Durand; Arthur Mery.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Championnats Régionaux plein air junior : </a:t>
            </a:r>
            <a:r>
              <a:rPr lang="fr-FR" sz="10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Thomas Boulard , 2</a:t>
            </a:r>
            <a:r>
              <a:rPr lang="fr-FR" sz="1000" b="1" i="0" u="none" strike="noStrike" kern="1200" cap="none" spc="0" baseline="3000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ème</a:t>
            </a:r>
            <a:r>
              <a:rPr lang="fr-FR" sz="10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 au poids. </a:t>
            </a:r>
            <a:endParaRPr lang="fr-FR" sz="1000" b="0" i="0" u="none" strike="noStrike" kern="1200" cap="none" spc="0" baseline="0">
              <a:solidFill>
                <a:srgbClr val="000000"/>
              </a:solidFill>
              <a:uFillTx/>
              <a:latin typeface="Calibri"/>
              <a:ea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1" i="1" u="sng" strike="noStrike" kern="120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Cross Country: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Match Intercomité benjamins avec équipe 37: </a:t>
            </a:r>
            <a:r>
              <a:rPr lang="fr-FR" sz="10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1</a:t>
            </a:r>
            <a:r>
              <a:rPr lang="fr-FR" sz="1000" b="1" i="0" u="none" strike="noStrike" kern="1200" cap="none" spc="0" baseline="3000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er</a:t>
            </a:r>
            <a:r>
              <a:rPr lang="fr-FR" sz="10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  (Avec Thibault Walter; Alexis Berthomeau; Antoine Orlowski).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Championnats régionaux : </a:t>
            </a:r>
            <a:r>
              <a:rPr lang="fr-FR" sz="10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Erwan Querneau, minime , 8</a:t>
            </a:r>
            <a:r>
              <a:rPr lang="fr-FR" sz="1000" b="1" i="0" u="none" strike="noStrike" kern="1200" cap="none" spc="0" baseline="3000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ème</a:t>
            </a:r>
            <a:r>
              <a:rPr lang="fr-FR" sz="10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 ( 1</a:t>
            </a:r>
            <a:r>
              <a:rPr lang="fr-FR" sz="1000" b="1" i="0" u="none" strike="noStrike" kern="1200" cap="none" spc="0" baseline="3000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er</a:t>
            </a:r>
            <a:r>
              <a:rPr lang="fr-FR" sz="10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 du 37).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000" b="1" i="0" u="none" strike="noStrike" kern="0" cap="none" spc="0" baseline="0">
              <a:solidFill>
                <a:srgbClr val="000000"/>
              </a:solidFill>
              <a:uFillTx/>
              <a:latin typeface="Calibri"/>
              <a:ea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		</a:t>
            </a:r>
            <a:r>
              <a:rPr lang="fr-FR" sz="1000" b="1" i="0" u="none" strike="noStrike" kern="1200" cap="none" spc="0" baseline="0">
                <a:solidFill>
                  <a:srgbClr val="FF0000"/>
                </a:solidFill>
                <a:uFillTx/>
                <a:latin typeface="Calibri"/>
                <a:ea typeface="Times New Roman" pitchFamily="18"/>
              </a:rPr>
              <a:t>Départemental </a:t>
            </a:r>
            <a:r>
              <a:rPr lang="fr-FR" sz="1000" b="1" i="1" u="none" strike="noStrike" kern="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Champions départementaux et Podium</a:t>
            </a:r>
            <a:endParaRPr lang="fr-FR" sz="1000" b="1" i="0" u="none" strike="noStrike" kern="1200" cap="none" spc="0" baseline="0">
              <a:solidFill>
                <a:srgbClr val="FF0000"/>
              </a:solidFill>
              <a:uFillTx/>
              <a:latin typeface="Calibri"/>
              <a:ea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1" i="1" u="sng" strike="noStrike" kern="120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Stade:</a:t>
            </a:r>
            <a:endParaRPr lang="fr-FR" sz="1000" b="1" i="1" u="none" strike="noStrike" kern="1200" cap="none" spc="0" baseline="0">
              <a:solidFill>
                <a:srgbClr val="000000"/>
              </a:solidFill>
              <a:uFillTx/>
              <a:latin typeface="Calibri"/>
              <a:ea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1" i="0" u="none" strike="noStrike" kern="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Adrien Pigal , 200m Haies Minime et  Delphine Azan , 800m SEF </a:t>
            </a:r>
            <a:r>
              <a:rPr lang="fr-FR" sz="10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1" i="1" u="sng" strike="noStrike" kern="120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Cross-Country :</a:t>
            </a:r>
            <a:r>
              <a:rPr lang="fr-FR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  Championnat départemental </a:t>
            </a:r>
            <a:r>
              <a:rPr lang="fr-FR" sz="10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Erwan Querneau ; 3</a:t>
            </a:r>
            <a:r>
              <a:rPr lang="fr-FR" sz="1000" b="1" i="0" u="none" strike="noStrike" kern="1200" cap="none" spc="0" baseline="3000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ème</a:t>
            </a:r>
            <a:r>
              <a:rPr lang="fr-FR" sz="10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 Minime .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1" i="1" u="none" strike="noStrike" kern="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Challenge Cross Touraine:  </a:t>
            </a:r>
            <a:r>
              <a:rPr lang="fr-FR" sz="1000" b="1" i="0" u="none" strike="noStrike" kern="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Minimes Garçons: Erwan Querneau, 2</a:t>
            </a:r>
            <a:r>
              <a:rPr lang="fr-FR" sz="1000" b="1" i="0" u="none" strike="noStrike" kern="0" cap="none" spc="0" baseline="3000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ème;</a:t>
            </a:r>
            <a:r>
              <a:rPr lang="fr-FR" sz="1000" b="1" i="0" u="none" strike="noStrike" kern="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 ; Juniors Hommes : Thibault Simon, 1</a:t>
            </a:r>
            <a:r>
              <a:rPr lang="fr-FR" sz="1000" b="1" i="0" u="none" strike="noStrike" kern="0" cap="none" spc="0" baseline="3000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er</a:t>
            </a:r>
            <a:r>
              <a:rPr lang="fr-FR" sz="1000" b="1" i="0" u="none" strike="noStrike" kern="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; Espoirs femmes :Romane Expert, 1ére; Seniors femmes : Chloé Juan, 3</a:t>
            </a:r>
            <a:r>
              <a:rPr lang="fr-FR" sz="1000" b="1" i="0" u="none" strike="noStrike" kern="0" cap="none" spc="0" baseline="3000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ème</a:t>
            </a:r>
            <a:r>
              <a:rPr lang="fr-FR" sz="1000" b="1" i="0" u="none" strike="noStrike" kern="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. </a:t>
            </a:r>
            <a:endParaRPr lang="fr-FR" sz="1000" b="1" i="0" u="none" strike="noStrike" kern="1200" cap="none" spc="0" baseline="0">
              <a:solidFill>
                <a:srgbClr val="000000"/>
              </a:solidFill>
              <a:uFillTx/>
              <a:latin typeface="Calibri"/>
              <a:ea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1" i="1" u="sng" strike="noStrike" kern="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Trail: </a:t>
            </a:r>
            <a:r>
              <a:rPr lang="fr-FR" sz="1000" b="0" i="1" u="none" strike="noStrike" kern="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Challenge trail 37 : </a:t>
            </a:r>
            <a:r>
              <a:rPr lang="fr-FR" sz="1000" b="1" i="1" u="none" strike="noStrike" kern="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David Orlowski , 6</a:t>
            </a:r>
            <a:r>
              <a:rPr lang="fr-FR" sz="1000" b="1" i="1" u="none" strike="noStrike" kern="0" cap="none" spc="0" baseline="3000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ème</a:t>
            </a:r>
            <a:r>
              <a:rPr lang="fr-FR" sz="1000" b="1" i="1" u="none" strike="noStrike" kern="0" cap="none" spc="0" baseline="0">
                <a:solidFill>
                  <a:srgbClr val="000000"/>
                </a:solidFill>
                <a:uFillTx/>
                <a:latin typeface="Calibri"/>
                <a:ea typeface="Times New Roman" pitchFamily="18"/>
              </a:rPr>
              <a:t> </a:t>
            </a:r>
            <a:endParaRPr lang="fr-FR" sz="1000" b="1" i="1" u="none" strike="noStrike" kern="1200" cap="none" spc="0" baseline="0">
              <a:solidFill>
                <a:srgbClr val="000000"/>
              </a:solidFill>
              <a:uFillTx/>
              <a:latin typeface="Calibri"/>
              <a:ea typeface="Times New Roman" pitchFamily="1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D18795-5879-4BE4-B69A-6B50A2FE843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444764"/>
          </a:xfrm>
          <a:solidFill>
            <a:srgbClr val="00B050"/>
          </a:solidFill>
        </p:spPr>
        <p:txBody>
          <a:bodyPr anchorCtr="1"/>
          <a:lstStyle/>
          <a:p>
            <a:pPr lvl="0" algn="ctr"/>
            <a:r>
              <a:rPr lang="fr-FR" sz="2400" b="1"/>
              <a:t>Les équipes du club 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BAA04E5-A8B2-45F2-8C65-766DF06DF5C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889086"/>
            <a:ext cx="5157782" cy="374465"/>
          </a:xfrm>
        </p:spPr>
        <p:txBody>
          <a:bodyPr anchorCtr="1"/>
          <a:lstStyle/>
          <a:p>
            <a:pPr lvl="0" algn="ctr"/>
            <a:r>
              <a:rPr lang="fr-FR" sz="2000"/>
              <a:t>2018-2019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7E61E5A-E1F0-4D3F-9553-A90DF712F7F2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839784" y="3066092"/>
            <a:ext cx="5074984" cy="3056711"/>
          </a:xfrm>
        </p:spPr>
        <p:txBody>
          <a:bodyPr anchor="t"/>
          <a:lstStyle/>
          <a:p>
            <a:pPr lvl="0"/>
            <a:r>
              <a:rPr lang="fr-FR" sz="1000" i="1" u="sng" dirty="0">
                <a:cs typeface="Times New Roman" pitchFamily="18"/>
              </a:rPr>
              <a:t>Stade : </a:t>
            </a:r>
          </a:p>
          <a:p>
            <a:pPr lvl="0"/>
            <a:r>
              <a:rPr lang="fr-FR" sz="1000" b="0" dirty="0">
                <a:cs typeface="Times New Roman" pitchFamily="18"/>
              </a:rPr>
              <a:t>Championnats départementaux 4x60m </a:t>
            </a:r>
            <a:r>
              <a:rPr lang="fr-FR" sz="1000" dirty="0">
                <a:cs typeface="Times New Roman" pitchFamily="18"/>
              </a:rPr>
              <a:t>: 3</a:t>
            </a:r>
            <a:r>
              <a:rPr lang="fr-FR" sz="1000" baseline="30000" dirty="0">
                <a:cs typeface="Times New Roman" pitchFamily="18"/>
              </a:rPr>
              <a:t>ème</a:t>
            </a:r>
            <a:r>
              <a:rPr lang="fr-FR" sz="1000" dirty="0">
                <a:cs typeface="Times New Roman" pitchFamily="18"/>
              </a:rPr>
              <a:t> Minimes, 31’’84 ( </a:t>
            </a:r>
            <a:r>
              <a:rPr lang="fr-FR" sz="1000" dirty="0" err="1">
                <a:cs typeface="Times New Roman" pitchFamily="18"/>
              </a:rPr>
              <a:t>A.Pigal</a:t>
            </a:r>
            <a:r>
              <a:rPr lang="fr-FR" sz="1000" dirty="0">
                <a:cs typeface="Times New Roman" pitchFamily="18"/>
              </a:rPr>
              <a:t>; </a:t>
            </a:r>
            <a:r>
              <a:rPr lang="fr-FR" sz="1000" dirty="0" err="1">
                <a:cs typeface="Times New Roman" pitchFamily="18"/>
              </a:rPr>
              <a:t>E.Julien</a:t>
            </a:r>
            <a:r>
              <a:rPr lang="fr-FR" sz="1000" dirty="0">
                <a:cs typeface="Times New Roman" pitchFamily="18"/>
              </a:rPr>
              <a:t>; </a:t>
            </a:r>
            <a:r>
              <a:rPr lang="fr-FR" sz="1000" dirty="0" err="1">
                <a:cs typeface="Times New Roman" pitchFamily="18"/>
              </a:rPr>
              <a:t>Q.venturi</a:t>
            </a:r>
            <a:r>
              <a:rPr lang="fr-FR" sz="1000" dirty="0">
                <a:cs typeface="Times New Roman" pitchFamily="18"/>
              </a:rPr>
              <a:t>; </a:t>
            </a:r>
            <a:r>
              <a:rPr lang="fr-FR" sz="1000" dirty="0" err="1">
                <a:cs typeface="Times New Roman" pitchFamily="18"/>
              </a:rPr>
              <a:t>R.Thénaisie</a:t>
            </a:r>
            <a:r>
              <a:rPr lang="fr-FR" sz="1000" dirty="0">
                <a:cs typeface="Times New Roman" pitchFamily="18"/>
              </a:rPr>
              <a:t> ) </a:t>
            </a:r>
          </a:p>
          <a:p>
            <a:pPr lvl="0"/>
            <a:r>
              <a:rPr lang="fr-FR" sz="1000" b="0" dirty="0">
                <a:cs typeface="Times New Roman" pitchFamily="18"/>
              </a:rPr>
              <a:t>Interclubs Régionaux Seniors : </a:t>
            </a:r>
            <a:r>
              <a:rPr lang="fr-FR" sz="1000" dirty="0">
                <a:cs typeface="Times New Roman" pitchFamily="18"/>
              </a:rPr>
              <a:t>1</a:t>
            </a:r>
            <a:r>
              <a:rPr lang="fr-FR" sz="1000" baseline="30000" dirty="0">
                <a:cs typeface="Times New Roman" pitchFamily="18"/>
              </a:rPr>
              <a:t>er</a:t>
            </a:r>
            <a:r>
              <a:rPr lang="fr-FR" sz="1000" dirty="0">
                <a:cs typeface="Times New Roman" pitchFamily="18"/>
              </a:rPr>
              <a:t> Tour, 11593 pts; 24</a:t>
            </a:r>
            <a:r>
              <a:rPr lang="fr-FR" sz="1000" baseline="30000" dirty="0">
                <a:cs typeface="Times New Roman" pitchFamily="18"/>
              </a:rPr>
              <a:t>ème</a:t>
            </a:r>
            <a:r>
              <a:rPr lang="fr-FR" sz="1000" dirty="0">
                <a:cs typeface="Times New Roman" pitchFamily="18"/>
              </a:rPr>
              <a:t> de la Ligue; 2</a:t>
            </a:r>
            <a:r>
              <a:rPr lang="fr-FR" sz="1000" baseline="30000" dirty="0">
                <a:cs typeface="Times New Roman" pitchFamily="18"/>
              </a:rPr>
              <a:t>ème</a:t>
            </a:r>
            <a:r>
              <a:rPr lang="fr-FR" sz="1000" dirty="0">
                <a:cs typeface="Times New Roman" pitchFamily="18"/>
              </a:rPr>
              <a:t>, 13309pts, 14</a:t>
            </a:r>
            <a:r>
              <a:rPr lang="fr-FR" sz="1000" baseline="30000" dirty="0">
                <a:cs typeface="Times New Roman" pitchFamily="18"/>
              </a:rPr>
              <a:t>ème</a:t>
            </a:r>
            <a:r>
              <a:rPr lang="fr-FR" sz="1000" dirty="0">
                <a:cs typeface="Times New Roman" pitchFamily="18"/>
              </a:rPr>
              <a:t> de la Ligue  . </a:t>
            </a:r>
          </a:p>
          <a:p>
            <a:pPr lvl="0"/>
            <a:r>
              <a:rPr lang="fr-FR" sz="1000" b="0" dirty="0">
                <a:cs typeface="Times New Roman" pitchFamily="18"/>
              </a:rPr>
              <a:t>Challenge régional Equipe Athlé Tour Estival : </a:t>
            </a:r>
            <a:r>
              <a:rPr lang="fr-FR" sz="1000" dirty="0">
                <a:cs typeface="Times New Roman" pitchFamily="18"/>
              </a:rPr>
              <a:t>Benjamins , 4</a:t>
            </a:r>
            <a:r>
              <a:rPr lang="fr-FR" sz="1000" baseline="30000" dirty="0">
                <a:cs typeface="Times New Roman" pitchFamily="18"/>
              </a:rPr>
              <a:t>ème</a:t>
            </a:r>
            <a:r>
              <a:rPr lang="fr-FR" sz="1000" dirty="0">
                <a:cs typeface="Times New Roman" pitchFamily="18"/>
              </a:rPr>
              <a:t> , 250pts ; Minimes , 3</a:t>
            </a:r>
            <a:r>
              <a:rPr lang="fr-FR" sz="1000" baseline="30000" dirty="0">
                <a:cs typeface="Times New Roman" pitchFamily="18"/>
              </a:rPr>
              <a:t>ème</a:t>
            </a:r>
            <a:r>
              <a:rPr lang="fr-FR" sz="1000" dirty="0">
                <a:cs typeface="Times New Roman" pitchFamily="18"/>
              </a:rPr>
              <a:t> , 267pts. </a:t>
            </a:r>
          </a:p>
          <a:p>
            <a:pPr lvl="0"/>
            <a:r>
              <a:rPr lang="fr-FR" sz="1000" i="1" u="sng" dirty="0">
                <a:cs typeface="Times New Roman" pitchFamily="18"/>
              </a:rPr>
              <a:t>Cross-Country:</a:t>
            </a:r>
            <a:endParaRPr lang="fr-FR" sz="1000" b="0" dirty="0">
              <a:cs typeface="Times New Roman" pitchFamily="18"/>
            </a:endParaRPr>
          </a:p>
          <a:p>
            <a:pPr lvl="0"/>
            <a:r>
              <a:rPr lang="fr-FR" sz="1000" b="0" dirty="0">
                <a:cs typeface="Times New Roman" pitchFamily="18"/>
              </a:rPr>
              <a:t>Championnats départementaux : </a:t>
            </a:r>
            <a:r>
              <a:rPr lang="fr-FR" sz="1000" dirty="0">
                <a:cs typeface="Times New Roman" pitchFamily="18"/>
              </a:rPr>
              <a:t>Poussines: 2</a:t>
            </a:r>
            <a:r>
              <a:rPr lang="fr-FR" sz="1000" baseline="30000" dirty="0">
                <a:cs typeface="Times New Roman" pitchFamily="18"/>
              </a:rPr>
              <a:t>ème</a:t>
            </a:r>
            <a:r>
              <a:rPr lang="fr-FR" sz="1000" dirty="0">
                <a:cs typeface="Times New Roman" pitchFamily="18"/>
              </a:rPr>
              <a:t>; Poussins: 3</a:t>
            </a:r>
            <a:r>
              <a:rPr lang="fr-FR" sz="1000" baseline="30000" dirty="0">
                <a:cs typeface="Times New Roman" pitchFamily="18"/>
              </a:rPr>
              <a:t>ème</a:t>
            </a:r>
            <a:r>
              <a:rPr lang="fr-FR" sz="1000" dirty="0">
                <a:cs typeface="Times New Roman" pitchFamily="18"/>
              </a:rPr>
              <a:t>; Benjamins : 2</a:t>
            </a:r>
            <a:r>
              <a:rPr lang="fr-FR" sz="1000" baseline="30000" dirty="0">
                <a:cs typeface="Times New Roman" pitchFamily="18"/>
              </a:rPr>
              <a:t>ème</a:t>
            </a:r>
            <a:r>
              <a:rPr lang="fr-FR" sz="1000" dirty="0">
                <a:cs typeface="Times New Roman" pitchFamily="18"/>
              </a:rPr>
              <a:t>; Minimes Garçons : 4</a:t>
            </a:r>
            <a:r>
              <a:rPr lang="fr-FR" sz="1000" baseline="30000" dirty="0">
                <a:cs typeface="Times New Roman" pitchFamily="18"/>
              </a:rPr>
              <a:t>ème</a:t>
            </a:r>
            <a:r>
              <a:rPr lang="fr-FR" sz="1000" dirty="0">
                <a:cs typeface="Times New Roman" pitchFamily="18"/>
              </a:rPr>
              <a:t> ; Masters : 3 équipes ( Eq 1: 10</a:t>
            </a:r>
            <a:r>
              <a:rPr lang="fr-FR" sz="1000" baseline="30000" dirty="0">
                <a:cs typeface="Times New Roman" pitchFamily="18"/>
              </a:rPr>
              <a:t>ème</a:t>
            </a:r>
            <a:r>
              <a:rPr lang="fr-FR" sz="1000" dirty="0">
                <a:cs typeface="Times New Roman" pitchFamily="18"/>
              </a:rPr>
              <a:t>); Femmes : 12</a:t>
            </a:r>
            <a:r>
              <a:rPr lang="fr-FR" sz="1000" baseline="30000" dirty="0">
                <a:cs typeface="Times New Roman" pitchFamily="18"/>
              </a:rPr>
              <a:t>ème</a:t>
            </a:r>
            <a:r>
              <a:rPr lang="fr-FR" sz="1000" dirty="0">
                <a:cs typeface="Times New Roman" pitchFamily="18"/>
              </a:rPr>
              <a:t> </a:t>
            </a:r>
          </a:p>
          <a:p>
            <a:pPr lvl="0"/>
            <a:r>
              <a:rPr lang="fr-FR" sz="1000" b="0" dirty="0">
                <a:cs typeface="Times New Roman" pitchFamily="18"/>
              </a:rPr>
              <a:t>Championnats régionaux : M</a:t>
            </a:r>
            <a:r>
              <a:rPr lang="fr-FR" sz="1000" dirty="0">
                <a:cs typeface="Times New Roman" pitchFamily="18"/>
              </a:rPr>
              <a:t>inimes garçons, 12</a:t>
            </a:r>
            <a:r>
              <a:rPr lang="fr-FR" sz="1000" baseline="30000" dirty="0">
                <a:cs typeface="Times New Roman" pitchFamily="18"/>
              </a:rPr>
              <a:t>ème</a:t>
            </a:r>
            <a:r>
              <a:rPr lang="fr-FR" sz="1000" dirty="0">
                <a:cs typeface="Times New Roman" pitchFamily="18"/>
              </a:rPr>
              <a:t> </a:t>
            </a:r>
          </a:p>
          <a:p>
            <a:pPr lvl="0"/>
            <a:r>
              <a:rPr lang="fr-FR" sz="1000" i="1" u="sng" dirty="0">
                <a:cs typeface="Times New Roman" pitchFamily="18"/>
              </a:rPr>
              <a:t>Hors Stade : </a:t>
            </a:r>
          </a:p>
          <a:p>
            <a:pPr lvl="0"/>
            <a:r>
              <a:rPr lang="fr-FR" sz="1000" b="0" dirty="0">
                <a:cs typeface="Times New Roman" pitchFamily="18"/>
              </a:rPr>
              <a:t>Championnats départementaux d’Ekiden : </a:t>
            </a:r>
            <a:r>
              <a:rPr lang="fr-FR" sz="1000" dirty="0">
                <a:cs typeface="Times New Roman" pitchFamily="18"/>
              </a:rPr>
              <a:t>7 équipes dont 3 mixtes ( équipe 1 mixte : 28</a:t>
            </a:r>
            <a:r>
              <a:rPr lang="fr-FR" sz="1000" baseline="30000" dirty="0">
                <a:cs typeface="Times New Roman" pitchFamily="18"/>
              </a:rPr>
              <a:t>ème</a:t>
            </a:r>
            <a:r>
              <a:rPr lang="fr-FR" sz="1000" dirty="0">
                <a:cs typeface="Times New Roman" pitchFamily="18"/>
              </a:rPr>
              <a:t> scratch , 5</a:t>
            </a:r>
            <a:r>
              <a:rPr lang="fr-FR" sz="1000" baseline="30000" dirty="0">
                <a:cs typeface="Times New Roman" pitchFamily="18"/>
              </a:rPr>
              <a:t>ème</a:t>
            </a:r>
            <a:r>
              <a:rPr lang="fr-FR" sz="1000" dirty="0">
                <a:cs typeface="Times New Roman" pitchFamily="18"/>
              </a:rPr>
              <a:t> mixte ; 2h54’49’’).</a:t>
            </a:r>
            <a:r>
              <a:rPr lang="fr-FR" sz="1000" b="0" dirty="0">
                <a:cs typeface="Times New Roman" pitchFamily="18"/>
              </a:rPr>
              <a:t>  300 équipes classées. 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14D41F3-370E-4F65-A9AC-00CF51A040C5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68204" y="1889086"/>
            <a:ext cx="5184007" cy="374465"/>
          </a:xfrm>
          <a:gradFill>
            <a:gsLst>
              <a:gs pos="0">
                <a:srgbClr val="F6F8FC"/>
              </a:gs>
              <a:gs pos="100000">
                <a:srgbClr val="ABC0E4"/>
              </a:gs>
            </a:gsLst>
            <a:lin ang="5400000"/>
          </a:gradFill>
        </p:spPr>
        <p:txBody>
          <a:bodyPr anchor="b" anchorCtr="1"/>
          <a:lstStyle/>
          <a:p>
            <a:pPr marL="0" lvl="0" indent="0" algn="ctr">
              <a:lnSpc>
                <a:spcPct val="80000"/>
              </a:lnSpc>
              <a:buNone/>
            </a:pPr>
            <a:r>
              <a:rPr lang="fr-FR" sz="2200" b="1" dirty="0"/>
              <a:t>2019-2021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0D0AB26-931D-4B29-AC31-062A90D8B31D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68212" y="2835105"/>
            <a:ext cx="5183998" cy="3668080"/>
          </a:xfrm>
          <a:blipFill>
            <a:blip r:embed="rId3">
              <a:alphaModFix amt="43000"/>
            </a:blip>
            <a:tile sx="100000" sy="100000" algn="tl"/>
          </a:blipFill>
        </p:spPr>
        <p:txBody>
          <a:bodyPr/>
          <a:lstStyle/>
          <a:p>
            <a:pPr marL="0" lvl="0" indent="0">
              <a:lnSpc>
                <a:spcPct val="80000"/>
              </a:lnSpc>
              <a:buNone/>
            </a:pPr>
            <a:r>
              <a:rPr lang="fr-FR" sz="1000" b="1" i="1" u="sng" dirty="0">
                <a:cs typeface="Times New Roman" pitchFamily="18"/>
              </a:rPr>
              <a:t>Stade : 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fr-FR" sz="1000" dirty="0">
                <a:cs typeface="Times New Roman" pitchFamily="18"/>
              </a:rPr>
              <a:t>Challenge régional </a:t>
            </a:r>
            <a:r>
              <a:rPr lang="fr-FR" sz="1000" dirty="0" err="1">
                <a:cs typeface="Times New Roman" pitchFamily="18"/>
              </a:rPr>
              <a:t>Equip</a:t>
            </a:r>
            <a:r>
              <a:rPr lang="fr-FR" sz="1000" dirty="0">
                <a:cs typeface="Times New Roman" pitchFamily="18"/>
              </a:rPr>
              <a:t> Athlé Tour Automnal 2019: </a:t>
            </a:r>
            <a:r>
              <a:rPr lang="fr-FR" sz="1000" b="1" dirty="0">
                <a:cs typeface="Times New Roman" pitchFamily="18"/>
              </a:rPr>
              <a:t>Benjamins, 7</a:t>
            </a:r>
            <a:r>
              <a:rPr lang="fr-FR" sz="1000" b="1" baseline="30000" dirty="0">
                <a:cs typeface="Times New Roman" pitchFamily="18"/>
              </a:rPr>
              <a:t>ème</a:t>
            </a:r>
            <a:r>
              <a:rPr lang="fr-FR" sz="1000" b="1" dirty="0">
                <a:cs typeface="Times New Roman" pitchFamily="18"/>
              </a:rPr>
              <a:t>, 249pts. Minimes , 12</a:t>
            </a:r>
            <a:r>
              <a:rPr lang="fr-FR" sz="1000" b="1" baseline="30000" dirty="0">
                <a:cs typeface="Times New Roman" pitchFamily="18"/>
              </a:rPr>
              <a:t>ème</a:t>
            </a:r>
            <a:r>
              <a:rPr lang="fr-FR" sz="1000" b="1" dirty="0">
                <a:cs typeface="Times New Roman" pitchFamily="18"/>
              </a:rPr>
              <a:t> , 247pts   </a:t>
            </a:r>
            <a:r>
              <a:rPr lang="fr-FR" sz="1000" dirty="0">
                <a:cs typeface="Times New Roman" pitchFamily="18"/>
              </a:rPr>
              <a:t>2020 : </a:t>
            </a:r>
            <a:r>
              <a:rPr lang="fr-FR" sz="1000" b="1" dirty="0">
                <a:cs typeface="Times New Roman" pitchFamily="18"/>
              </a:rPr>
              <a:t>Benjamines , 14</a:t>
            </a:r>
            <a:r>
              <a:rPr lang="fr-FR" sz="1000" b="1" baseline="30000" dirty="0">
                <a:cs typeface="Times New Roman" pitchFamily="18"/>
              </a:rPr>
              <a:t>ème</a:t>
            </a:r>
            <a:r>
              <a:rPr lang="fr-FR" sz="1000" b="1" dirty="0">
                <a:cs typeface="Times New Roman" pitchFamily="18"/>
              </a:rPr>
              <a:t>, 235pts . Benjamins 13èmes , 200pts.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fr-FR" sz="1000" b="1" i="1" u="sng" dirty="0">
                <a:cs typeface="Times New Roman" pitchFamily="18"/>
              </a:rPr>
              <a:t>Cross-Country: 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fr-FR" sz="1000" dirty="0">
                <a:cs typeface="Times New Roman" pitchFamily="18"/>
              </a:rPr>
              <a:t>Championnats départementaux : </a:t>
            </a:r>
            <a:r>
              <a:rPr lang="fr-FR" sz="1000" b="1" dirty="0">
                <a:cs typeface="Times New Roman" pitchFamily="18"/>
              </a:rPr>
              <a:t>Poussines , 3 équipes  ( équipe 1: 1</a:t>
            </a:r>
            <a:r>
              <a:rPr lang="fr-FR" sz="1000" b="1" baseline="30000" dirty="0">
                <a:cs typeface="Times New Roman" pitchFamily="18"/>
              </a:rPr>
              <a:t>ère</a:t>
            </a:r>
            <a:r>
              <a:rPr lang="fr-FR" sz="1000" b="1" dirty="0">
                <a:cs typeface="Times New Roman" pitchFamily="18"/>
              </a:rPr>
              <a:t>) ; Poussins , 3 équipes ( équipe1: 1</a:t>
            </a:r>
            <a:r>
              <a:rPr lang="fr-FR" sz="1000" b="1" baseline="30000" dirty="0">
                <a:cs typeface="Times New Roman" pitchFamily="18"/>
              </a:rPr>
              <a:t>ère</a:t>
            </a:r>
            <a:r>
              <a:rPr lang="fr-FR" sz="1000" b="1" dirty="0">
                <a:cs typeface="Times New Roman" pitchFamily="18"/>
              </a:rPr>
              <a:t> ); Benjamins , 2</a:t>
            </a:r>
            <a:r>
              <a:rPr lang="fr-FR" sz="1000" b="1" baseline="30000" dirty="0">
                <a:cs typeface="Times New Roman" pitchFamily="18"/>
              </a:rPr>
              <a:t>ème</a:t>
            </a:r>
            <a:r>
              <a:rPr lang="fr-FR" sz="1000" b="1" dirty="0">
                <a:cs typeface="Times New Roman" pitchFamily="18"/>
              </a:rPr>
              <a:t> ; Masters , 2 équipes ( équipe 1 : 11</a:t>
            </a:r>
            <a:r>
              <a:rPr lang="fr-FR" sz="1000" b="1" baseline="30000" dirty="0">
                <a:cs typeface="Times New Roman" pitchFamily="18"/>
              </a:rPr>
              <a:t>ème</a:t>
            </a:r>
            <a:r>
              <a:rPr lang="fr-FR" sz="1000" b="1" dirty="0">
                <a:cs typeface="Times New Roman" pitchFamily="18"/>
              </a:rPr>
              <a:t>) ; Femmes : 2 équipes ( équipe 1 : 13</a:t>
            </a:r>
            <a:r>
              <a:rPr lang="fr-FR" sz="1000" b="1" baseline="30000" dirty="0">
                <a:cs typeface="Times New Roman" pitchFamily="18"/>
              </a:rPr>
              <a:t>ème</a:t>
            </a:r>
            <a:r>
              <a:rPr lang="fr-FR" sz="1000" b="1" dirty="0">
                <a:cs typeface="Times New Roman" pitchFamily="18"/>
              </a:rPr>
              <a:t>). 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fr-FR" sz="1000" dirty="0">
                <a:cs typeface="Times New Roman" pitchFamily="18"/>
              </a:rPr>
              <a:t>Championnats Départementaux de Cross Relais Mixte: </a:t>
            </a:r>
            <a:r>
              <a:rPr lang="fr-FR" sz="1000" b="1" dirty="0">
                <a:cs typeface="Times New Roman" pitchFamily="18"/>
              </a:rPr>
              <a:t>2 équipes </a:t>
            </a:r>
            <a:r>
              <a:rPr lang="fr-FR" sz="1000" dirty="0">
                <a:cs typeface="Times New Roman" pitchFamily="18"/>
              </a:rPr>
              <a:t>. 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fr-FR" sz="1000" dirty="0">
                <a:cs typeface="Times New Roman" pitchFamily="18"/>
              </a:rPr>
              <a:t> Championnats régionaux : </a:t>
            </a:r>
            <a:r>
              <a:rPr lang="fr-FR" sz="1000" b="1" dirty="0">
                <a:cs typeface="Times New Roman" pitchFamily="18"/>
              </a:rPr>
              <a:t>Benjamins, 10 </a:t>
            </a:r>
            <a:r>
              <a:rPr lang="fr-FR" sz="1000" b="1" dirty="0" err="1">
                <a:cs typeface="Times New Roman" pitchFamily="18"/>
              </a:rPr>
              <a:t>ème</a:t>
            </a:r>
            <a:r>
              <a:rPr lang="fr-FR" sz="1000" b="1" dirty="0">
                <a:cs typeface="Times New Roman" pitchFamily="18"/>
              </a:rPr>
              <a:t>.  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fr-FR" sz="1000" b="1" i="1" u="sng" dirty="0">
                <a:cs typeface="Times New Roman" pitchFamily="18"/>
              </a:rPr>
              <a:t>Hors Stade : </a:t>
            </a:r>
            <a:r>
              <a:rPr lang="fr-FR" sz="1000" dirty="0">
                <a:cs typeface="Times New Roman" pitchFamily="18"/>
              </a:rPr>
              <a:t>Epreuve virtuelle au profit du CHRU Tours : </a:t>
            </a:r>
            <a:r>
              <a:rPr lang="fr-FR" sz="1000" b="1" dirty="0">
                <a:cs typeface="Times New Roman" pitchFamily="18"/>
              </a:rPr>
              <a:t>3</a:t>
            </a:r>
            <a:r>
              <a:rPr lang="fr-FR" sz="1000" b="1" baseline="30000" dirty="0">
                <a:cs typeface="Times New Roman" pitchFamily="18"/>
              </a:rPr>
              <a:t>ème</a:t>
            </a:r>
            <a:r>
              <a:rPr lang="fr-FR" sz="1000" b="1" dirty="0">
                <a:cs typeface="Times New Roman" pitchFamily="18"/>
              </a:rPr>
              <a:t> par équipe ; Club le plus représenté avec 52 participants. 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fr-FR" sz="1000" b="1" i="1" u="sng" dirty="0">
                <a:cs typeface="Times New Roman" pitchFamily="18"/>
              </a:rPr>
              <a:t>Marche Nordique Compétition :  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fr-FR" sz="1000" dirty="0">
                <a:cs typeface="Times New Roman" pitchFamily="18"/>
              </a:rPr>
              <a:t>Championnats de France : </a:t>
            </a:r>
            <a:r>
              <a:rPr lang="fr-FR" sz="1000" b="1" dirty="0">
                <a:cs typeface="Times New Roman" pitchFamily="18"/>
              </a:rPr>
              <a:t>Equipe , 40</a:t>
            </a:r>
            <a:r>
              <a:rPr lang="fr-FR" sz="1000" b="1" baseline="30000" dirty="0">
                <a:cs typeface="Times New Roman" pitchFamily="18"/>
              </a:rPr>
              <a:t>ème</a:t>
            </a:r>
            <a:r>
              <a:rPr lang="fr-FR" sz="1000" b="1" dirty="0">
                <a:cs typeface="Times New Roman" pitchFamily="18"/>
              </a:rPr>
              <a:t> .                                                                                                   Défi Régional Duo 2x30mn : Equipe femme 1</a:t>
            </a:r>
            <a:r>
              <a:rPr lang="fr-FR" sz="1000" b="1" baseline="30000" dirty="0">
                <a:cs typeface="Times New Roman" pitchFamily="18"/>
              </a:rPr>
              <a:t>ère</a:t>
            </a:r>
            <a:r>
              <a:rPr lang="fr-FR" sz="1000" b="1" dirty="0">
                <a:cs typeface="Times New Roman" pitchFamily="18"/>
              </a:rPr>
              <a:t> Audrey </a:t>
            </a:r>
            <a:r>
              <a:rPr lang="fr-FR" sz="1000" b="1" dirty="0" err="1">
                <a:cs typeface="Times New Roman" pitchFamily="18"/>
              </a:rPr>
              <a:t>Farré</a:t>
            </a:r>
            <a:r>
              <a:rPr lang="fr-FR" sz="1000" b="1" dirty="0">
                <a:cs typeface="Times New Roman" pitchFamily="18"/>
              </a:rPr>
              <a:t> et </a:t>
            </a:r>
            <a:r>
              <a:rPr lang="fr-FR" sz="1000" b="1" dirty="0" err="1">
                <a:cs typeface="Times New Roman" pitchFamily="18"/>
              </a:rPr>
              <a:t>Emanuelle</a:t>
            </a:r>
            <a:r>
              <a:rPr lang="fr-FR" sz="1000" b="1" dirty="0">
                <a:cs typeface="Times New Roman" pitchFamily="18"/>
              </a:rPr>
              <a:t> </a:t>
            </a:r>
            <a:r>
              <a:rPr lang="fr-FR" sz="1000" b="1" dirty="0" err="1">
                <a:cs typeface="Times New Roman" pitchFamily="18"/>
              </a:rPr>
              <a:t>Laumonnier</a:t>
            </a:r>
            <a:r>
              <a:rPr lang="fr-FR" sz="1000" b="1" dirty="0">
                <a:cs typeface="Times New Roman" pitchFamily="18"/>
              </a:rPr>
              <a:t> .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fr-FR" sz="1000" b="1" dirty="0">
                <a:cs typeface="Times New Roman" pitchFamily="18"/>
              </a:rPr>
              <a:t>Challenge MN37 5km : Hommes , 2</a:t>
            </a:r>
            <a:r>
              <a:rPr lang="fr-FR" sz="1000" b="1" baseline="30000" dirty="0">
                <a:cs typeface="Times New Roman" pitchFamily="18"/>
              </a:rPr>
              <a:t>ème</a:t>
            </a:r>
            <a:r>
              <a:rPr lang="fr-FR" sz="1000" b="1" dirty="0">
                <a:cs typeface="Times New Roman" pitchFamily="18"/>
              </a:rPr>
              <a:t> </a:t>
            </a:r>
            <a:r>
              <a:rPr lang="fr-FR" sz="1000" b="1" dirty="0" err="1">
                <a:cs typeface="Times New Roman" pitchFamily="18"/>
              </a:rPr>
              <a:t>Eric</a:t>
            </a:r>
            <a:r>
              <a:rPr lang="fr-FR" sz="1000" b="1" dirty="0">
                <a:cs typeface="Times New Roman" pitchFamily="18"/>
              </a:rPr>
              <a:t> Diehl . 10km Femme : 1</a:t>
            </a:r>
            <a:r>
              <a:rPr lang="fr-FR" sz="1000" b="1" baseline="30000" dirty="0">
                <a:cs typeface="Times New Roman" pitchFamily="18"/>
              </a:rPr>
              <a:t>ère</a:t>
            </a:r>
            <a:r>
              <a:rPr lang="fr-FR" sz="1000" b="1" dirty="0">
                <a:cs typeface="Times New Roman" pitchFamily="18"/>
              </a:rPr>
              <a:t> Regina </a:t>
            </a:r>
            <a:r>
              <a:rPr lang="fr-FR" sz="1000" b="1" dirty="0" err="1">
                <a:cs typeface="Times New Roman" pitchFamily="18"/>
              </a:rPr>
              <a:t>Gesnot</a:t>
            </a:r>
            <a:r>
              <a:rPr lang="fr-FR" sz="1000" b="1" dirty="0">
                <a:cs typeface="Times New Roman" pitchFamily="18"/>
              </a:rPr>
              <a:t> 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fr-FR" sz="1000" b="1" dirty="0">
                <a:cs typeface="Times New Roman" pitchFamily="18"/>
              </a:rPr>
              <a:t>Challenge MN37 St Roch : 1</a:t>
            </a:r>
            <a:r>
              <a:rPr lang="fr-FR" sz="1000" b="1" baseline="30000" dirty="0">
                <a:cs typeface="Times New Roman" pitchFamily="18"/>
              </a:rPr>
              <a:t>er</a:t>
            </a:r>
            <a:r>
              <a:rPr lang="fr-FR" sz="1000" b="1" dirty="0">
                <a:cs typeface="Times New Roman" pitchFamily="18"/>
              </a:rPr>
              <a:t> homme </a:t>
            </a:r>
            <a:r>
              <a:rPr lang="fr-FR" sz="1000" b="1" dirty="0" err="1">
                <a:cs typeface="Times New Roman" pitchFamily="18"/>
              </a:rPr>
              <a:t>Eric</a:t>
            </a:r>
            <a:r>
              <a:rPr lang="fr-FR" sz="1000" b="1" dirty="0">
                <a:cs typeface="Times New Roman" pitchFamily="18"/>
              </a:rPr>
              <a:t> Diehl; 1</a:t>
            </a:r>
            <a:r>
              <a:rPr lang="fr-FR" sz="1000" b="1" baseline="30000" dirty="0">
                <a:cs typeface="Times New Roman" pitchFamily="18"/>
              </a:rPr>
              <a:t>ère</a:t>
            </a:r>
            <a:r>
              <a:rPr lang="fr-FR" sz="1000" b="1" dirty="0">
                <a:cs typeface="Times New Roman" pitchFamily="18"/>
              </a:rPr>
              <a:t> femme </a:t>
            </a:r>
            <a:r>
              <a:rPr lang="fr-FR" sz="1000" b="1" dirty="0" err="1">
                <a:cs typeface="Times New Roman" pitchFamily="18"/>
              </a:rPr>
              <a:t>Rgina</a:t>
            </a:r>
            <a:r>
              <a:rPr lang="fr-FR" sz="1000" b="1" dirty="0">
                <a:cs typeface="Times New Roman" pitchFamily="18"/>
              </a:rPr>
              <a:t> </a:t>
            </a:r>
            <a:r>
              <a:rPr lang="fr-FR" sz="1000" b="1" dirty="0" err="1">
                <a:cs typeface="Times New Roman" pitchFamily="18"/>
              </a:rPr>
              <a:t>Gesnot</a:t>
            </a:r>
            <a:r>
              <a:rPr lang="fr-FR" sz="1000" b="1" dirty="0">
                <a:cs typeface="Times New Roman" pitchFamily="18"/>
              </a:rPr>
              <a:t> + 1ère Equipe </a:t>
            </a:r>
          </a:p>
          <a:p>
            <a:pPr marL="0" lvl="0" indent="0">
              <a:lnSpc>
                <a:spcPct val="80000"/>
              </a:lnSpc>
              <a:buNone/>
            </a:pPr>
            <a:endParaRPr lang="fr-FR" sz="1000" b="1" dirty="0">
              <a:cs typeface="Times New Roman" pitchFamily="18"/>
            </a:endParaRPr>
          </a:p>
          <a:p>
            <a:pPr marL="0" lvl="0" indent="0">
              <a:lnSpc>
                <a:spcPct val="80000"/>
              </a:lnSpc>
              <a:buNone/>
            </a:pPr>
            <a:endParaRPr lang="fr-FR" sz="1000" b="1" dirty="0">
              <a:cs typeface="Times New Roman" pitchFamily="18"/>
            </a:endParaRPr>
          </a:p>
          <a:p>
            <a:pPr marL="0" lvl="0" indent="0">
              <a:lnSpc>
                <a:spcPct val="80000"/>
              </a:lnSpc>
              <a:buNone/>
            </a:pPr>
            <a:endParaRPr lang="fr-FR" sz="1000" b="1" dirty="0">
              <a:cs typeface="Times New Roman" pitchFamily="18"/>
            </a:endParaRPr>
          </a:p>
          <a:p>
            <a:pPr marL="0" lvl="0" indent="0">
              <a:lnSpc>
                <a:spcPct val="80000"/>
              </a:lnSpc>
              <a:buNone/>
            </a:pPr>
            <a:endParaRPr lang="fr-FR" sz="1000" b="1" dirty="0">
              <a:cs typeface="Times New Roman" pitchFamily="18"/>
            </a:endParaRPr>
          </a:p>
        </p:txBody>
      </p:sp>
      <p:sp>
        <p:nvSpPr>
          <p:cNvPr id="7" name="ZoneTexte 7">
            <a:extLst>
              <a:ext uri="{FF2B5EF4-FFF2-40B4-BE49-F238E27FC236}">
                <a16:creationId xmlns:a16="http://schemas.microsoft.com/office/drawing/2014/main" id="{EC2256AA-EB57-4858-A33F-C8E5006CFC53}"/>
              </a:ext>
            </a:extLst>
          </p:cNvPr>
          <p:cNvSpPr txBox="1"/>
          <p:nvPr/>
        </p:nvSpPr>
        <p:spPr>
          <a:xfrm>
            <a:off x="839784" y="1027611"/>
            <a:ext cx="10512427" cy="70788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La constitution d’équipes est une source de motivation pour les sections. Contrairement à son image de sport individuel, l’athlétisme est aussi un sport d’équipe. De nombreuses épreuves le démontrent : Les Championnats Interclubs (Toutes disciplines de cadets à Masters)  ; les Challenges Equip-Athlé ( Benjamins et Minimes); les relais sur piste ou en cross; les Coupes de France de spécialités ( Sauts, lancers); les Equipes Marche Nordique; Les Championnats par équipes en cross; l’ Ekiden et les Anim Athlé pour l’école d’athlétisme .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Ainsi l’esprit d’équipe des athlètes est le ciment des groupes, avec parfois quelques sacrifices pour assurer la réussite des équipes. </a:t>
            </a:r>
          </a:p>
        </p:txBody>
      </p:sp>
      <p:sp>
        <p:nvSpPr>
          <p:cNvPr id="8" name="ZoneTexte 10">
            <a:extLst>
              <a:ext uri="{FF2B5EF4-FFF2-40B4-BE49-F238E27FC236}">
                <a16:creationId xmlns:a16="http://schemas.microsoft.com/office/drawing/2014/main" id="{70A3409C-561F-448D-8190-19D7CF2E90DF}"/>
              </a:ext>
            </a:extLst>
          </p:cNvPr>
          <p:cNvSpPr txBox="1"/>
          <p:nvPr/>
        </p:nvSpPr>
        <p:spPr>
          <a:xfrm>
            <a:off x="839784" y="2455813"/>
            <a:ext cx="5157782" cy="55399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Pour cette saison , le club a présenté des équipes aux Championnats départementaux  et régionaux de cross-country; Interclubs Régionaux; Equip-Athlé régionaux; Championnats de France de Marche Nordique; et Départementaux Minimes piste</a:t>
            </a:r>
          </a:p>
        </p:txBody>
      </p:sp>
      <p:sp>
        <p:nvSpPr>
          <p:cNvPr id="9" name="ZoneTexte 12">
            <a:extLst>
              <a:ext uri="{FF2B5EF4-FFF2-40B4-BE49-F238E27FC236}">
                <a16:creationId xmlns:a16="http://schemas.microsoft.com/office/drawing/2014/main" id="{BD9E3DC1-D11B-41BB-9C49-F1F6A075028E}"/>
              </a:ext>
            </a:extLst>
          </p:cNvPr>
          <p:cNvSpPr txBox="1"/>
          <p:nvPr/>
        </p:nvSpPr>
        <p:spPr>
          <a:xfrm>
            <a:off x="6168203" y="2332698"/>
            <a:ext cx="5184007" cy="400114"/>
          </a:xfrm>
          <a:prstGeom prst="rect">
            <a:avLst/>
          </a:prstGeom>
          <a:blipFill>
            <a:blip r:embed="rId3">
              <a:alphaModFix amt="43000"/>
            </a:blip>
            <a:tile sx="100000" sy="100000" algn="tl"/>
          </a:blipFill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Compte tenu des conditions de la saison en raison du Covid 19, la représentation par équipe a été complètement tronquée du fait de l’annulation de nombreuses compétitions. </a:t>
            </a:r>
          </a:p>
        </p:txBody>
      </p:sp>
      <p:sp>
        <p:nvSpPr>
          <p:cNvPr id="10" name="ZoneTexte 14">
            <a:extLst>
              <a:ext uri="{FF2B5EF4-FFF2-40B4-BE49-F238E27FC236}">
                <a16:creationId xmlns:a16="http://schemas.microsoft.com/office/drawing/2014/main" id="{D8848E39-71FF-49BD-9859-A44EF34A842A}"/>
              </a:ext>
            </a:extLst>
          </p:cNvPr>
          <p:cNvSpPr txBox="1"/>
          <p:nvPr/>
        </p:nvSpPr>
        <p:spPr>
          <a:xfrm>
            <a:off x="6168213" y="6122803"/>
            <a:ext cx="5183998" cy="553998"/>
          </a:xfrm>
          <a:prstGeom prst="rect">
            <a:avLst/>
          </a:prstGeom>
          <a:blipFill>
            <a:blip r:embed="rId3">
              <a:alphaModFix amt="43000"/>
            </a:blip>
            <a:tile sx="100000" sy="100000" algn="tl"/>
          </a:blipFill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1" i="1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L’école d’athlétisme :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56 enfants </a:t>
            </a:r>
            <a:r>
              <a:rPr lang="fr-FR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sur les 57 inscrits ont participé à au moins 1 rencontre et 53 ont fait au moins 2 rencontres Anim Athlé ou Cross . </a:t>
            </a:r>
            <a:r>
              <a:rPr lang="fr-FR" sz="10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( 3</a:t>
            </a:r>
            <a:r>
              <a:rPr lang="fr-FR" sz="1000" b="1" i="0" u="none" strike="noStrike" kern="1200" cap="none" spc="0" baseline="30000" dirty="0">
                <a:solidFill>
                  <a:srgbClr val="000000"/>
                </a:solidFill>
                <a:uFillTx/>
                <a:latin typeface="Calibri"/>
              </a:rPr>
              <a:t>ème</a:t>
            </a:r>
            <a:r>
              <a:rPr lang="fr-FR" sz="10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à Château Renault; 1</a:t>
            </a:r>
            <a:r>
              <a:rPr lang="fr-FR" sz="1000" b="1" i="0" u="none" strike="noStrike" kern="1200" cap="none" spc="0" baseline="30000" dirty="0">
                <a:solidFill>
                  <a:srgbClr val="000000"/>
                </a:solidFill>
                <a:uFillTx/>
                <a:latin typeface="Calibri"/>
              </a:rPr>
              <a:t>er</a:t>
            </a:r>
            <a:r>
              <a:rPr lang="fr-FR" sz="10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et 3</a:t>
            </a:r>
            <a:r>
              <a:rPr lang="fr-FR" sz="1000" b="1" i="0" u="none" strike="noStrike" kern="1200" cap="none" spc="0" baseline="30000" dirty="0">
                <a:solidFill>
                  <a:srgbClr val="000000"/>
                </a:solidFill>
                <a:uFillTx/>
                <a:latin typeface="Calibri"/>
              </a:rPr>
              <a:t>ème</a:t>
            </a:r>
            <a:r>
              <a:rPr lang="fr-FR" sz="10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à Ste Maure; 1</a:t>
            </a:r>
            <a:r>
              <a:rPr lang="fr-FR" sz="1000" b="1" i="0" u="none" strike="noStrike" kern="1200" cap="none" spc="0" baseline="30000" dirty="0">
                <a:solidFill>
                  <a:srgbClr val="000000"/>
                </a:solidFill>
                <a:uFillTx/>
                <a:latin typeface="Calibri"/>
              </a:rPr>
              <a:t>er</a:t>
            </a:r>
            <a:r>
              <a:rPr lang="fr-FR" sz="10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à Avoine)</a:t>
            </a:r>
            <a:endParaRPr lang="fr-FR" sz="18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C9C029-ACD1-44E0-AAFA-1AFF5E21FAC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444764"/>
          </a:xfrm>
          <a:solidFill>
            <a:srgbClr val="00B050"/>
          </a:solidFill>
        </p:spPr>
        <p:txBody>
          <a:bodyPr anchorCtr="1"/>
          <a:lstStyle/>
          <a:p>
            <a:pPr lvl="0" algn="ctr"/>
            <a:r>
              <a:rPr lang="fr-FR" sz="2400" b="1" dirty="0"/>
              <a:t>Records du club battus , égalés ou établis en 2019-2021 </a:t>
            </a: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A3C5C58C-F264-40D3-9F01-C388F7D9E8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346795"/>
              </p:ext>
            </p:extLst>
          </p:nvPr>
        </p:nvGraphicFramePr>
        <p:xfrm>
          <a:off x="960584" y="1080659"/>
          <a:ext cx="10515601" cy="5412212"/>
        </p:xfrm>
        <a:graphic>
          <a:graphicData uri="http://schemas.openxmlformats.org/drawingml/2006/table">
            <a:tbl>
              <a:tblPr/>
              <a:tblGrid>
                <a:gridCol w="996892">
                  <a:extLst>
                    <a:ext uri="{9D8B030D-6E8A-4147-A177-3AD203B41FA5}">
                      <a16:colId xmlns:a16="http://schemas.microsoft.com/office/drawing/2014/main" val="564168529"/>
                    </a:ext>
                  </a:extLst>
                </a:gridCol>
                <a:gridCol w="1720442">
                  <a:extLst>
                    <a:ext uri="{9D8B030D-6E8A-4147-A177-3AD203B41FA5}">
                      <a16:colId xmlns:a16="http://schemas.microsoft.com/office/drawing/2014/main" val="2544909217"/>
                    </a:ext>
                  </a:extLst>
                </a:gridCol>
                <a:gridCol w="1029050">
                  <a:extLst>
                    <a:ext uri="{9D8B030D-6E8A-4147-A177-3AD203B41FA5}">
                      <a16:colId xmlns:a16="http://schemas.microsoft.com/office/drawing/2014/main" val="1558690126"/>
                    </a:ext>
                  </a:extLst>
                </a:gridCol>
                <a:gridCol w="1350628">
                  <a:extLst>
                    <a:ext uri="{9D8B030D-6E8A-4147-A177-3AD203B41FA5}">
                      <a16:colId xmlns:a16="http://schemas.microsoft.com/office/drawing/2014/main" val="3690024807"/>
                    </a:ext>
                  </a:extLst>
                </a:gridCol>
                <a:gridCol w="1591811">
                  <a:extLst>
                    <a:ext uri="{9D8B030D-6E8A-4147-A177-3AD203B41FA5}">
                      <a16:colId xmlns:a16="http://schemas.microsoft.com/office/drawing/2014/main" val="1940479557"/>
                    </a:ext>
                  </a:extLst>
                </a:gridCol>
                <a:gridCol w="1141601">
                  <a:extLst>
                    <a:ext uri="{9D8B030D-6E8A-4147-A177-3AD203B41FA5}">
                      <a16:colId xmlns:a16="http://schemas.microsoft.com/office/drawing/2014/main" val="1685272296"/>
                    </a:ext>
                  </a:extLst>
                </a:gridCol>
                <a:gridCol w="1672206">
                  <a:extLst>
                    <a:ext uri="{9D8B030D-6E8A-4147-A177-3AD203B41FA5}">
                      <a16:colId xmlns:a16="http://schemas.microsoft.com/office/drawing/2014/main" val="594409535"/>
                    </a:ext>
                  </a:extLst>
                </a:gridCol>
                <a:gridCol w="1012971">
                  <a:extLst>
                    <a:ext uri="{9D8B030D-6E8A-4147-A177-3AD203B41FA5}">
                      <a16:colId xmlns:a16="http://schemas.microsoft.com/office/drawing/2014/main" val="366161793"/>
                    </a:ext>
                  </a:extLst>
                </a:gridCol>
              </a:tblGrid>
              <a:tr h="265694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Catégorie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Epreuve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Performance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Prénom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Nom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Date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Lieu 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0416212"/>
                  </a:ext>
                </a:extLst>
              </a:tr>
              <a:tr h="136629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Benjamines </a:t>
                      </a:r>
                    </a:p>
                  </a:txBody>
                  <a:tcPr marL="7145" marR="7145" marT="714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50m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7''2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Maelys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BRUN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19/05/2021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St Pierre des Corps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8137084"/>
                  </a:ext>
                </a:extLst>
              </a:tr>
              <a:tr h="136629"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5" marR="7145" marT="714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Mile (1609m )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7'04''50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Lucy 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BEAUPERE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20/03/2021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Fondettes 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0862346"/>
                  </a:ext>
                </a:extLst>
              </a:tr>
              <a:tr h="136629"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5" marR="7145" marT="714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6810080"/>
                  </a:ext>
                </a:extLst>
              </a:tr>
              <a:tr h="136629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Benjamins </a:t>
                      </a:r>
                    </a:p>
                  </a:txBody>
                  <a:tcPr marL="7145" marR="7145" marT="714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Mile (1609m)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6'11''90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Henri 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GUILLET 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20/03/2021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Fondettes 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1610212"/>
                  </a:ext>
                </a:extLst>
              </a:tr>
              <a:tr h="136629"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5" marR="7145" marT="714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PERCHE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1,80m 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Victor 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RAHARIJESY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09/06/2021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St Cyr sur Loire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4742107"/>
                  </a:ext>
                </a:extLst>
              </a:tr>
              <a:tr h="136629"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5" marR="7145" marT="714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1502172"/>
                  </a:ext>
                </a:extLst>
              </a:tr>
              <a:tr h="136629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Minimes G</a:t>
                      </a:r>
                    </a:p>
                  </a:txBody>
                  <a:tcPr marL="7145" marR="7145" marT="714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Mile (1609 m) 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6'03''54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Antoine 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ORLOWSKI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20/03/2021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Fondettes 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1850419"/>
                  </a:ext>
                </a:extLst>
              </a:tr>
              <a:tr h="136629"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5" marR="7145" marT="714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7105855"/>
                  </a:ext>
                </a:extLst>
              </a:tr>
              <a:tr h="136629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Cadettes</a:t>
                      </a:r>
                    </a:p>
                  </a:txBody>
                  <a:tcPr marL="7145" marR="7145" marT="714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10kms Route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1h04'37'' 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Calypso 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CHENEVAT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22/09/2019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Tours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7969588"/>
                  </a:ext>
                </a:extLst>
              </a:tr>
              <a:tr h="265694"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5" marR="7145" marT="714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Réel 1h01'12''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8245020"/>
                  </a:ext>
                </a:extLst>
              </a:tr>
              <a:tr h="136629"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5" marR="7145" marT="714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5710876"/>
                  </a:ext>
                </a:extLst>
              </a:tr>
              <a:tr h="136629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Cadets </a:t>
                      </a:r>
                    </a:p>
                  </a:txBody>
                  <a:tcPr marL="7145" marR="7145" marT="714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Mile (1609m) 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5'09''02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Guillaume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SIMON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20/03/2021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Fondettes 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4310472"/>
                  </a:ext>
                </a:extLst>
              </a:tr>
              <a:tr h="136629"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5" marR="7145" marT="714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581030"/>
                  </a:ext>
                </a:extLst>
              </a:tr>
              <a:tr h="136629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Junior H</a:t>
                      </a:r>
                    </a:p>
                  </a:txBody>
                  <a:tcPr marL="7145" marR="7145" marT="714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10kms Route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35'59''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Thibault 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SIMON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04/10/2020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Le Poinçonnet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4024944"/>
                  </a:ext>
                </a:extLst>
              </a:tr>
              <a:tr h="136629"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5" marR="7145" marT="714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567432"/>
                  </a:ext>
                </a:extLst>
              </a:tr>
              <a:tr h="136629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Espoir H</a:t>
                      </a:r>
                    </a:p>
                  </a:txBody>
                  <a:tcPr marL="7145" marR="7145" marT="714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Mile ( 1609m )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5'08''50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Thibault 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SIMON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20/03/2021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Fondettes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898374"/>
                  </a:ext>
                </a:extLst>
              </a:tr>
              <a:tr h="136629"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5" marR="7145" marT="714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3000m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9'53''32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Thibault 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SIMON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23/05/2021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Tours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0909496"/>
                  </a:ext>
                </a:extLst>
              </a:tr>
              <a:tr h="136629"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5" marR="7145" marT="714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3590296"/>
                  </a:ext>
                </a:extLst>
              </a:tr>
              <a:tr h="265694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Senior H</a:t>
                      </a:r>
                    </a:p>
                  </a:txBody>
                  <a:tcPr marL="7145" marR="7145" marT="714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20kms Route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1h41'38'' Officiel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David 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ORLOWSKI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22/09/2019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Tours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5928644"/>
                  </a:ext>
                </a:extLst>
              </a:tr>
              <a:tr h="265694"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5" marR="7145" marT="714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1" u="none" strike="noStrike">
                          <a:effectLst/>
                          <a:latin typeface="Arial" panose="020B0604020202020204" pitchFamily="34" charset="0"/>
                        </a:rPr>
                        <a:t>1h40'23" réel 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3866707"/>
                  </a:ext>
                </a:extLst>
              </a:tr>
              <a:tr h="136629"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5" marR="7145" marT="714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2140913"/>
                  </a:ext>
                </a:extLst>
              </a:tr>
              <a:tr h="136629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Master H </a:t>
                      </a:r>
                    </a:p>
                  </a:txBody>
                  <a:tcPr marL="7145" marR="7145" marT="714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Mile ( 1609m )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5'23''46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David 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 dirty="0">
                          <a:effectLst/>
                          <a:latin typeface="Arial" panose="020B0604020202020204" pitchFamily="34" charset="0"/>
                        </a:rPr>
                        <a:t>ORLOWSKI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20/03/2021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Fondettes 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1628228"/>
                  </a:ext>
                </a:extLst>
              </a:tr>
              <a:tr h="136629"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5" marR="7145" marT="714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2718113"/>
                  </a:ext>
                </a:extLst>
              </a:tr>
              <a:tr h="265694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Master F</a:t>
                      </a:r>
                    </a:p>
                  </a:txBody>
                  <a:tcPr marL="7145" marR="7145" marT="714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60m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9"48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Yanne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BENOIST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16/11/2019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Vouneuil sous Biard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salle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9334332"/>
                  </a:ext>
                </a:extLst>
              </a:tr>
              <a:tr h="136629"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5" marR="7145" marT="714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60m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9"48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Yanne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BENOIST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21/02/2020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Nantes 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salle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5526354"/>
                  </a:ext>
                </a:extLst>
              </a:tr>
              <a:tr h="136629"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5" marR="7145" marT="714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200m salle 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31''47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Yanne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BENOIST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21/02/2020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Nantes 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salle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2180463"/>
                  </a:ext>
                </a:extLst>
              </a:tr>
              <a:tr h="136629"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5" marR="7145" marT="714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3727432"/>
                  </a:ext>
                </a:extLst>
              </a:tr>
              <a:tr h="265694"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5" marR="7145" marT="714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1000m MARCHE Nord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6'31''04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Regina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GESNOT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29/05/2021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St Pierre des Corps 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 Officiel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3267312"/>
                  </a:ext>
                </a:extLst>
              </a:tr>
              <a:tr h="136629"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5" marR="7145" marT="714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Mile ( 1609m )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7'14''55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Regina 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GESNOT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20/03/2021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Fondettes 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121468"/>
                  </a:ext>
                </a:extLst>
              </a:tr>
              <a:tr h="136629"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5" marR="7145" marT="714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0170532"/>
                  </a:ext>
                </a:extLst>
              </a:tr>
              <a:tr h="136629"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5" marR="7145" marT="714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20kms Route 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1h43'17''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Claire 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BRUN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22/09/2019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Tours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2665151"/>
                  </a:ext>
                </a:extLst>
              </a:tr>
              <a:tr h="265694"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5" marR="7145" marT="714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1h43'02" Réel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805414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2A9A75-5486-4105-834F-471F0F561AF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444764"/>
          </a:xfrm>
          <a:solidFill>
            <a:srgbClr val="00B050"/>
          </a:solidFill>
        </p:spPr>
        <p:txBody>
          <a:bodyPr anchorCtr="1"/>
          <a:lstStyle/>
          <a:p>
            <a:pPr lvl="0" algn="ctr"/>
            <a:r>
              <a:rPr lang="fr-FR" sz="2400" b="1"/>
              <a:t>Le classement du club</a:t>
            </a:r>
          </a:p>
        </p:txBody>
      </p:sp>
      <p:sp>
        <p:nvSpPr>
          <p:cNvPr id="3" name="ZoneTexte 7">
            <a:extLst>
              <a:ext uri="{FF2B5EF4-FFF2-40B4-BE49-F238E27FC236}">
                <a16:creationId xmlns:a16="http://schemas.microsoft.com/office/drawing/2014/main" id="{91067DAC-5EFB-456F-95F5-C1B3AF4C6596}"/>
              </a:ext>
            </a:extLst>
          </p:cNvPr>
          <p:cNvSpPr txBox="1"/>
          <p:nvPr/>
        </p:nvSpPr>
        <p:spPr>
          <a:xfrm>
            <a:off x="839784" y="894191"/>
            <a:ext cx="10512427" cy="175432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b="1" i="0" u="sng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Pourquoi un classement de club </a:t>
            </a:r>
            <a:r>
              <a:rPr lang="fr-FR" sz="1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: le classement du club hiérarchise ces derniers sur le plan National, régional et départemental ( Vous pouvez trouver tous les détails par club, région, mixte, hommes, femmes, par catégorie via </a:t>
            </a:r>
            <a:r>
              <a:rPr lang="fr-FR" sz="1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  <a:hlinkClick r:id="rId3"/>
              </a:rPr>
              <a:t>www.athle.fr</a:t>
            </a:r>
            <a:r>
              <a:rPr lang="fr-FR" sz="1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 –performances-statistiques ; </a:t>
            </a:r>
            <a:r>
              <a:rPr lang="fr-FR" sz="1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  <a:hlinkClick r:id="rId4"/>
              </a:rPr>
              <a:t>Classement des clubs </a:t>
            </a:r>
            <a:r>
              <a:rPr lang="fr-FR" sz="1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) . Il permet si nécessaire de percevoir des aides financières, et de valoriser l’investissement des bénévoles et entraineurs.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200" b="1" i="0" u="sng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b="1" i="0" u="sng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Comment: </a:t>
            </a:r>
            <a:r>
              <a:rPr lang="fr-FR" sz="1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Ce</a:t>
            </a:r>
            <a:r>
              <a:rPr lang="fr-FR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fr-FR" sz="1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classement s’effectue par attribution de points FFA ( voir via </a:t>
            </a:r>
            <a:r>
              <a:rPr lang="fr-FR" sz="1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  <a:hlinkClick r:id="rId3"/>
              </a:rPr>
              <a:t>www.athle.fr</a:t>
            </a:r>
            <a:r>
              <a:rPr lang="fr-FR" sz="1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 – performances- statistiques; </a:t>
            </a:r>
            <a:r>
              <a:rPr lang="fr-FR" sz="1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  <a:hlinkClick r:id="rId5"/>
              </a:rPr>
              <a:t>Règlement</a:t>
            </a:r>
            <a:r>
              <a:rPr lang="fr-FR" sz="1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 ) selon des critères comme le nombre de licenciés ( 1 pt par adhérents), auxquels s’ajoutent des points en fonction des niveaux de performances des athlètes (barème allant de niveau  départemental à niveau International) ; des participations aux championnats de cross-country; aux épreuves à label du Marche nordique Tour ( MNT) ou du Trail Tour National (TTN), et aussi du niveau et du nombre de juges officiels et d’entraineurs diplômés FFA. Le total de points est cumulé sur la période du 1 janvier au 31 décembre.  </a:t>
            </a:r>
            <a:r>
              <a:rPr lang="fr-FR" sz="1200" b="1" i="1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Vous pouvez voir la liste des athlètes classés et des juges ou entraineurs via les liens ci-dessous ‘’ Athlètes classés’’ </a:t>
            </a:r>
          </a:p>
        </p:txBody>
      </p:sp>
      <p:sp>
        <p:nvSpPr>
          <p:cNvPr id="4" name="ZoneTexte 10">
            <a:extLst>
              <a:ext uri="{FF2B5EF4-FFF2-40B4-BE49-F238E27FC236}">
                <a16:creationId xmlns:a16="http://schemas.microsoft.com/office/drawing/2014/main" id="{F614B708-466F-4F5F-B6C2-DBAF1E7F4CC1}"/>
              </a:ext>
            </a:extLst>
          </p:cNvPr>
          <p:cNvSpPr txBox="1"/>
          <p:nvPr/>
        </p:nvSpPr>
        <p:spPr>
          <a:xfrm>
            <a:off x="900744" y="2737997"/>
            <a:ext cx="10512427" cy="3754874"/>
          </a:xfrm>
          <a:prstGeom prst="rect">
            <a:avLst/>
          </a:prstGeom>
          <a:gradFill>
            <a:gsLst>
              <a:gs pos="0">
                <a:srgbClr val="F6F8FC"/>
              </a:gs>
              <a:gs pos="100000">
                <a:srgbClr val="ABC0E4"/>
              </a:gs>
            </a:gsLst>
            <a:lin ang="5400000"/>
          </a:gradFill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		</a:t>
            </a:r>
            <a:r>
              <a:rPr lang="fr-FR" sz="14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Le classement de l’</a:t>
            </a:r>
            <a:r>
              <a:rPr lang="fr-FR" sz="1400" b="1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ASFondettes</a:t>
            </a:r>
            <a:r>
              <a:rPr lang="fr-FR" sz="14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athlétisme est le suivant pour les années 2018-2019 et 2020.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4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4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2018:    Points FFA , 1011 pts .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4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Département: 	6</a:t>
            </a:r>
            <a:r>
              <a:rPr lang="fr-FR" sz="1400" b="1" i="0" u="none" strike="noStrike" kern="1200" cap="none" spc="0" baseline="30000" dirty="0">
                <a:solidFill>
                  <a:srgbClr val="000000"/>
                </a:solidFill>
                <a:uFillTx/>
                <a:latin typeface="Calibri"/>
              </a:rPr>
              <a:t>ème</a:t>
            </a:r>
            <a:r>
              <a:rPr lang="fr-FR" sz="14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/ 16 ; Région : 29</a:t>
            </a:r>
            <a:r>
              <a:rPr lang="fr-FR" sz="1400" b="1" i="0" u="none" strike="noStrike" kern="1200" cap="none" spc="0" baseline="30000" dirty="0">
                <a:solidFill>
                  <a:srgbClr val="000000"/>
                </a:solidFill>
                <a:uFillTx/>
                <a:latin typeface="Calibri"/>
              </a:rPr>
              <a:t>ème</a:t>
            </a:r>
            <a:r>
              <a:rPr lang="fr-FR" sz="14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/ 79 ; National : 483</a:t>
            </a:r>
            <a:r>
              <a:rPr lang="fr-FR" sz="1400" b="1" i="0" u="none" strike="noStrike" kern="1200" cap="none" spc="0" baseline="30000" dirty="0">
                <a:solidFill>
                  <a:srgbClr val="000000"/>
                </a:solidFill>
                <a:uFillTx/>
                <a:latin typeface="Calibri"/>
              </a:rPr>
              <a:t>ème</a:t>
            </a:r>
            <a:r>
              <a:rPr lang="fr-FR" sz="14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/1987 clubs .    Voir la liste : </a:t>
            </a:r>
            <a:r>
              <a:rPr lang="fr-FR" sz="14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  <a:hlinkClick r:id="rId6"/>
              </a:rPr>
              <a:t>Athlètes classés 2018 </a:t>
            </a:r>
            <a:endParaRPr lang="fr-FR" sz="14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4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4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2019:    Points FFA , 1070 pts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4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Département: 	6</a:t>
            </a:r>
            <a:r>
              <a:rPr lang="fr-FR" sz="1400" b="1" i="0" u="none" strike="noStrike" kern="1200" cap="none" spc="0" baseline="30000" dirty="0">
                <a:solidFill>
                  <a:srgbClr val="000000"/>
                </a:solidFill>
                <a:uFillTx/>
                <a:latin typeface="Calibri"/>
              </a:rPr>
              <a:t>ème</a:t>
            </a:r>
            <a:r>
              <a:rPr lang="fr-FR" sz="14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/ 16 ; Région : 27</a:t>
            </a:r>
            <a:r>
              <a:rPr lang="fr-FR" sz="1400" b="1" i="0" u="none" strike="noStrike" kern="1200" cap="none" spc="0" baseline="30000" dirty="0">
                <a:solidFill>
                  <a:srgbClr val="000000"/>
                </a:solidFill>
                <a:uFillTx/>
                <a:latin typeface="Calibri"/>
              </a:rPr>
              <a:t>ème</a:t>
            </a:r>
            <a:r>
              <a:rPr lang="fr-FR" sz="14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/ 81 ; National : 477</a:t>
            </a:r>
            <a:r>
              <a:rPr lang="fr-FR" sz="1400" b="1" i="0" u="none" strike="noStrike" kern="1200" cap="none" spc="0" baseline="30000" dirty="0">
                <a:solidFill>
                  <a:srgbClr val="000000"/>
                </a:solidFill>
                <a:uFillTx/>
                <a:latin typeface="Calibri"/>
              </a:rPr>
              <a:t>ème</a:t>
            </a:r>
            <a:r>
              <a:rPr lang="fr-FR" sz="14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/1990 clubs .    Voir la liste : </a:t>
            </a:r>
            <a:r>
              <a:rPr lang="fr-FR" sz="14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  <a:hlinkClick r:id="rId7"/>
              </a:rPr>
              <a:t>Athlètes classés 2019</a:t>
            </a:r>
            <a:endParaRPr lang="fr-FR" sz="14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4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400" b="1" i="0" u="none" strike="noStrike" kern="1200" cap="none" spc="0" baseline="0" dirty="0">
                <a:solidFill>
                  <a:srgbClr val="FF0000"/>
                </a:solidFill>
                <a:uFillTx/>
                <a:latin typeface="Calibri"/>
              </a:rPr>
              <a:t>2020:</a:t>
            </a:r>
            <a:r>
              <a:rPr lang="fr-FR" sz="14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  Points FFA, 765 pts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4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Département: 	4</a:t>
            </a:r>
            <a:r>
              <a:rPr lang="fr-FR" sz="1400" b="1" i="0" u="none" strike="noStrike" kern="1200" cap="none" spc="0" baseline="30000" dirty="0">
                <a:solidFill>
                  <a:srgbClr val="000000"/>
                </a:solidFill>
                <a:uFillTx/>
                <a:latin typeface="Calibri"/>
              </a:rPr>
              <a:t>ème</a:t>
            </a:r>
            <a:r>
              <a:rPr lang="fr-FR" sz="14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/ 15 ; Région : 20</a:t>
            </a:r>
            <a:r>
              <a:rPr lang="fr-FR" sz="1400" b="1" i="0" u="none" strike="noStrike" kern="1200" cap="none" spc="0" baseline="30000" dirty="0">
                <a:solidFill>
                  <a:srgbClr val="000000"/>
                </a:solidFill>
                <a:uFillTx/>
                <a:latin typeface="Calibri"/>
              </a:rPr>
              <a:t>ème</a:t>
            </a:r>
            <a:r>
              <a:rPr lang="fr-FR" sz="14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/ 77 ; National : 415</a:t>
            </a:r>
            <a:r>
              <a:rPr lang="fr-FR" sz="1400" b="1" i="0" u="none" strike="noStrike" kern="1200" cap="none" spc="0" baseline="30000" dirty="0">
                <a:solidFill>
                  <a:srgbClr val="000000"/>
                </a:solidFill>
                <a:uFillTx/>
                <a:latin typeface="Calibri"/>
              </a:rPr>
              <a:t>ème</a:t>
            </a:r>
            <a:r>
              <a:rPr lang="fr-FR" sz="14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/1963 clubs .    Voir la liste: </a:t>
            </a:r>
            <a:r>
              <a:rPr lang="fr-FR" sz="14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  <a:hlinkClick r:id="rId8"/>
              </a:rPr>
              <a:t>Athlètes classés 2020 </a:t>
            </a:r>
            <a:r>
              <a:rPr lang="fr-FR" sz="14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endParaRPr lang="fr-FR" sz="10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Les restrictions liées à la crise sanitaire du Covid 19, ont un impact important sur le classement final puisque de nombreuses compétitions ont été annulées, ne permettant pas la réalisation de performances. 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0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2021:</a:t>
            </a: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Points FFA, 668 pts (en Cours )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Département: 	4</a:t>
            </a:r>
            <a:r>
              <a:rPr kumimoji="0" lang="fr-FR" sz="14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ème</a:t>
            </a: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/ 16 ; Région : 17</a:t>
            </a:r>
            <a:r>
              <a:rPr kumimoji="0" lang="fr-FR" sz="14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ème</a:t>
            </a: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/ 79 ; National : 358</a:t>
            </a:r>
            <a:r>
              <a:rPr kumimoji="0" lang="fr-FR" sz="14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ème</a:t>
            </a: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/1874 clubs .    Voir la liste: </a:t>
            </a: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9"/>
              </a:rPr>
              <a:t>Athlètes Classés 2021</a:t>
            </a: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Les restrictions liées à la crise sanitaire du Covid 19, ont un impact important sur le classement final puisque de nombreuses compétitions ont été annulées, ne permettant pas la réalisation de performances. 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0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0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50B830-F6E6-4AAF-BE97-582418CE6AD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687811"/>
          </a:xfrm>
          <a:solidFill>
            <a:srgbClr val="00B050"/>
          </a:solidFill>
        </p:spPr>
        <p:txBody>
          <a:bodyPr anchorCtr="1"/>
          <a:lstStyle/>
          <a:p>
            <a:pPr lvl="0" algn="ctr"/>
            <a:r>
              <a:rPr lang="fr-FR" sz="2000" dirty="0">
                <a:latin typeface="Calibri"/>
              </a:rPr>
              <a:t>Evolution des licenciés et points</a:t>
            </a:r>
            <a:br>
              <a:rPr lang="fr-FR" sz="2000" dirty="0">
                <a:latin typeface="Calibri"/>
              </a:rPr>
            </a:br>
            <a:r>
              <a:rPr lang="fr-FR" sz="2000" b="1" dirty="0">
                <a:latin typeface="Calibri"/>
              </a:rPr>
              <a:t>2010 à 2021</a:t>
            </a:r>
          </a:p>
        </p:txBody>
      </p:sp>
      <p:graphicFrame>
        <p:nvGraphicFramePr>
          <p:cNvPr id="6" name="Espace réservé du contenu 6">
            <a:extLst>
              <a:ext uri="{FF2B5EF4-FFF2-40B4-BE49-F238E27FC236}">
                <a16:creationId xmlns:a16="http://schemas.microsoft.com/office/drawing/2014/main" id="{3320AAFF-BD20-4390-A4D4-D5EC1705FE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3392545"/>
              </p:ext>
            </p:extLst>
          </p:nvPr>
        </p:nvGraphicFramePr>
        <p:xfrm>
          <a:off x="699654" y="1409988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 advTm="12000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79CD76-8D9E-45CE-AD23-40EB03F8F0B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669340"/>
          </a:xfrm>
          <a:solidFill>
            <a:srgbClr val="00B050"/>
          </a:solidFill>
        </p:spPr>
        <p:txBody>
          <a:bodyPr anchorCtr="1"/>
          <a:lstStyle/>
          <a:p>
            <a:pPr lvl="0" algn="ctr"/>
            <a:r>
              <a:rPr lang="fr-FR" sz="2000" b="1" dirty="0">
                <a:latin typeface="Calibri"/>
              </a:rPr>
              <a:t>Evolution du Classement du club en Indre et Loire et Ligue Centre Val de Loire</a:t>
            </a:r>
            <a:br>
              <a:rPr lang="fr-FR" sz="2000" b="1" dirty="0">
                <a:latin typeface="Calibri"/>
              </a:rPr>
            </a:br>
            <a:r>
              <a:rPr lang="fr-FR" sz="2000" b="1" dirty="0">
                <a:latin typeface="Calibri"/>
              </a:rPr>
              <a:t>1976 à 2021</a:t>
            </a:r>
          </a:p>
        </p:txBody>
      </p:sp>
      <p:graphicFrame>
        <p:nvGraphicFramePr>
          <p:cNvPr id="6" name="Espace réservé du contenu 8">
            <a:extLst>
              <a:ext uri="{FF2B5EF4-FFF2-40B4-BE49-F238E27FC236}">
                <a16:creationId xmlns:a16="http://schemas.microsoft.com/office/drawing/2014/main" id="{478B6274-8C74-403F-8585-0EB88A8343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0289729"/>
              </p:ext>
            </p:extLst>
          </p:nvPr>
        </p:nvGraphicFramePr>
        <p:xfrm>
          <a:off x="1355436" y="1409988"/>
          <a:ext cx="9617364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 advTm="12000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2570C1-CFC7-429A-AB3E-7DD1C46A116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483370"/>
          </a:xfrm>
          <a:solidFill>
            <a:srgbClr val="00B050"/>
          </a:solidFill>
        </p:spPr>
        <p:txBody>
          <a:bodyPr anchorCtr="1"/>
          <a:lstStyle/>
          <a:p>
            <a:pPr lvl="0" algn="ctr"/>
            <a:r>
              <a:rPr lang="fr-FR" sz="2400" b="1"/>
              <a:t>Nos organisations 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0AD1DB3-E27A-4AE8-83CF-34922AB526D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914400"/>
            <a:ext cx="5157782" cy="483370"/>
          </a:xfrm>
        </p:spPr>
        <p:txBody>
          <a:bodyPr anchorCtr="1"/>
          <a:lstStyle/>
          <a:p>
            <a:pPr lvl="0" algn="ctr"/>
            <a:r>
              <a:rPr lang="fr-FR"/>
              <a:t>2018-2019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D419FED-D930-4DE4-90C8-939505FA44E6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839784" y="1672044"/>
            <a:ext cx="5157782" cy="4517611"/>
          </a:xfrm>
        </p:spPr>
        <p:txBody>
          <a:bodyPr anchor="t"/>
          <a:lstStyle/>
          <a:p>
            <a:pPr lvl="0">
              <a:lnSpc>
                <a:spcPct val="80000"/>
              </a:lnSpc>
            </a:pPr>
            <a:r>
              <a:rPr lang="fr-FR" sz="1200" dirty="0">
                <a:cs typeface="Times New Roman" pitchFamily="18"/>
              </a:rPr>
              <a:t>Le club a organisé , 4 compétitions pour cette saison avec de beaux </a:t>
            </a:r>
            <a:r>
              <a:rPr lang="fr-FR" sz="1200" dirty="0" err="1">
                <a:cs typeface="Times New Roman" pitchFamily="18"/>
              </a:rPr>
              <a:t>succés</a:t>
            </a:r>
            <a:r>
              <a:rPr lang="fr-FR" sz="1200" dirty="0">
                <a:cs typeface="Times New Roman" pitchFamily="18"/>
              </a:rPr>
              <a:t> : </a:t>
            </a:r>
          </a:p>
          <a:p>
            <a:pPr lvl="0">
              <a:lnSpc>
                <a:spcPct val="80000"/>
              </a:lnSpc>
            </a:pPr>
            <a:endParaRPr lang="fr-FR" sz="1200" dirty="0">
              <a:cs typeface="Times New Roman" pitchFamily="18"/>
            </a:endParaRPr>
          </a:p>
          <a:p>
            <a:pPr lvl="0">
              <a:lnSpc>
                <a:spcPct val="80000"/>
              </a:lnSpc>
            </a:pPr>
            <a:r>
              <a:rPr lang="fr-FR" sz="1200" dirty="0">
                <a:cs typeface="Times New Roman" pitchFamily="18"/>
              </a:rPr>
              <a:t>6 octobre 2018: réunion de rentrée des jeunes ,  157 athlètes de 7 à 14ans . </a:t>
            </a:r>
          </a:p>
          <a:p>
            <a:pPr lvl="0">
              <a:lnSpc>
                <a:spcPct val="80000"/>
              </a:lnSpc>
            </a:pPr>
            <a:endParaRPr lang="fr-FR" sz="1200" dirty="0">
              <a:cs typeface="Times New Roman" pitchFamily="18"/>
            </a:endParaRPr>
          </a:p>
          <a:p>
            <a:pPr lvl="0">
              <a:lnSpc>
                <a:spcPct val="80000"/>
              </a:lnSpc>
            </a:pPr>
            <a:r>
              <a:rPr lang="fr-FR" sz="1200" dirty="0">
                <a:cs typeface="Times New Roman" pitchFamily="18"/>
              </a:rPr>
              <a:t>26 mars 2019: 29èmes Foulées de Fondettes , 930 participants .</a:t>
            </a:r>
          </a:p>
          <a:p>
            <a:pPr lvl="0">
              <a:lnSpc>
                <a:spcPct val="80000"/>
              </a:lnSpc>
            </a:pPr>
            <a:endParaRPr lang="fr-FR" sz="1200" dirty="0">
              <a:cs typeface="Times New Roman" pitchFamily="18"/>
            </a:endParaRPr>
          </a:p>
          <a:p>
            <a:pPr lvl="0">
              <a:lnSpc>
                <a:spcPct val="80000"/>
              </a:lnSpc>
            </a:pPr>
            <a:r>
              <a:rPr lang="fr-FR" sz="1200" dirty="0">
                <a:cs typeface="Times New Roman" pitchFamily="18"/>
              </a:rPr>
              <a:t>25 mai 2019: Anim Athlé , 120 jeunes de 7 à 10 ans </a:t>
            </a:r>
          </a:p>
          <a:p>
            <a:pPr lvl="0">
              <a:lnSpc>
                <a:spcPct val="80000"/>
              </a:lnSpc>
            </a:pPr>
            <a:endParaRPr lang="fr-FR" sz="1200" dirty="0">
              <a:cs typeface="Times New Roman" pitchFamily="18"/>
            </a:endParaRPr>
          </a:p>
          <a:p>
            <a:pPr lvl="0">
              <a:lnSpc>
                <a:spcPct val="80000"/>
              </a:lnSpc>
            </a:pPr>
            <a:r>
              <a:rPr lang="fr-FR" sz="1200" dirty="0">
                <a:cs typeface="Times New Roman" pitchFamily="18"/>
              </a:rPr>
              <a:t>21 juin 2019: Soirée sauts et lancers , 35 participants  de minimes à masters. 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4A7729B-7665-4045-AA0C-F9A2F60510A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254578" y="914400"/>
            <a:ext cx="5097633" cy="483370"/>
          </a:xfrm>
          <a:gradFill>
            <a:gsLst>
              <a:gs pos="0">
                <a:srgbClr val="F6F8FC"/>
              </a:gs>
              <a:gs pos="100000">
                <a:srgbClr val="ABC0E4"/>
              </a:gs>
            </a:gsLst>
            <a:lin ang="5400000"/>
          </a:gradFill>
        </p:spPr>
        <p:txBody>
          <a:bodyPr anchor="b" anchorCtr="1"/>
          <a:lstStyle/>
          <a:p>
            <a:pPr marL="0" lvl="0" indent="0" algn="ctr">
              <a:buNone/>
            </a:pPr>
            <a:r>
              <a:rPr lang="fr-FR" sz="2400" b="1" dirty="0"/>
              <a:t>2019-2021</a:t>
            </a:r>
          </a:p>
        </p:txBody>
      </p:sp>
      <p:sp>
        <p:nvSpPr>
          <p:cNvPr id="6" name="ZoneTexte 8">
            <a:extLst>
              <a:ext uri="{FF2B5EF4-FFF2-40B4-BE49-F238E27FC236}">
                <a16:creationId xmlns:a16="http://schemas.microsoft.com/office/drawing/2014/main" id="{1555D242-2ED3-4C0B-A756-7D81CB60AC63}"/>
              </a:ext>
            </a:extLst>
          </p:cNvPr>
          <p:cNvSpPr txBox="1"/>
          <p:nvPr/>
        </p:nvSpPr>
        <p:spPr>
          <a:xfrm>
            <a:off x="6254578" y="1472378"/>
            <a:ext cx="5097633" cy="3231654"/>
          </a:xfrm>
          <a:prstGeom prst="rect">
            <a:avLst/>
          </a:prstGeom>
          <a:blipFill>
            <a:blip r:embed="rId2">
              <a:alphaModFix amt="59000"/>
            </a:blip>
            <a:tile sx="100000" sy="100000" algn="tl"/>
          </a:blipFill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Pour cette saison , beaucoup de frustration avec les annulations des 30èmes Foulées de Fondettes , et de l’Anim Athlé.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2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En début de saison nous avons organisé  avec réussite :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2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5 octobre 2019: </a:t>
            </a:r>
            <a:r>
              <a:rPr lang="fr-FR" sz="12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  <a:cs typeface="Times New Roman" pitchFamily="18"/>
              </a:rPr>
              <a:t>réunion de rentrée des jeunes ,  220 athlètes de 7 à 14ans .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2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  <a:cs typeface="Times New Roman" pitchFamily="18"/>
              </a:rPr>
              <a:t>23 novembre 2019: 1ére Nordique Fondettoise, 151 participants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2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  <a:cs typeface="Times New Roman" pitchFamily="18"/>
              </a:rPr>
              <a:t>Et pour relancer un peu l’athlé après le confinement :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2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  <a:cs typeface="Times New Roman" pitchFamily="18"/>
              </a:rPr>
              <a:t>28 août 2020: Soirée sauts et lancers , 12 participants. </a:t>
            </a:r>
            <a:endParaRPr lang="fr-FR" sz="12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2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b="1" dirty="0">
                <a:solidFill>
                  <a:srgbClr val="000000"/>
                </a:solidFill>
                <a:latin typeface="Calibri"/>
              </a:rPr>
              <a:t>3 stages benjamins et minimes G et F   , 10 à 15 enfants à chaque fois ( Toussaint, Février , Pâques ) + Journée Ecole d’athlé .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2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b="1" dirty="0">
                <a:solidFill>
                  <a:srgbClr val="000000"/>
                </a:solidFill>
                <a:latin typeface="Calibri"/>
              </a:rPr>
              <a:t>3 organisations internes Hors Stade ( Relais, Safari, Trail Biathlon) </a:t>
            </a:r>
            <a:endParaRPr lang="fr-FR" sz="12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7" name="Image 10">
            <a:extLst>
              <a:ext uri="{FF2B5EF4-FFF2-40B4-BE49-F238E27FC236}">
                <a16:creationId xmlns:a16="http://schemas.microsoft.com/office/drawing/2014/main" id="{B6432841-8A31-4A0B-AFFE-BCB5CA2820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7011" y="4239140"/>
            <a:ext cx="2924452" cy="1950515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8" name="Espace réservé du contenu 14">
            <a:extLst>
              <a:ext uri="{FF2B5EF4-FFF2-40B4-BE49-F238E27FC236}">
                <a16:creationId xmlns:a16="http://schemas.microsoft.com/office/drawing/2014/main" id="{45C5CC15-D13A-4D34-A7AC-06C2E7490B7E}"/>
              </a:ext>
            </a:extLst>
          </p:cNvPr>
          <p:cNvPicPr>
            <a:picLocks noGrp="1" noChangeAspect="1"/>
          </p:cNvPicPr>
          <p:nvPr>
            <p:ph idx="4"/>
          </p:nvPr>
        </p:nvPicPr>
        <p:blipFill>
          <a:blip r:embed="rId4"/>
          <a:stretch>
            <a:fillRect/>
          </a:stretch>
        </p:blipFill>
        <p:spPr>
          <a:xfrm>
            <a:off x="7439710" y="4689300"/>
            <a:ext cx="2968352" cy="1978898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1049</TotalTime>
  <Words>2522</Words>
  <Application>Microsoft Office PowerPoint</Application>
  <PresentationFormat>Grand écran</PresentationFormat>
  <Paragraphs>387</Paragraphs>
  <Slides>9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Thème Office</vt:lpstr>
      <vt:lpstr>Bilan sportif  Saisons 2018-2019 et 2019-2021</vt:lpstr>
      <vt:lpstr>Participation et qualification niveau National</vt:lpstr>
      <vt:lpstr>Participation et qualification niveau Interrégional ,Régional, Départemental  </vt:lpstr>
      <vt:lpstr>Les équipes du club </vt:lpstr>
      <vt:lpstr>Records du club battus , égalés ou établis en 2019-2021 </vt:lpstr>
      <vt:lpstr>Le classement du club</vt:lpstr>
      <vt:lpstr>Evolution des licenciés et points 2010 à 2021</vt:lpstr>
      <vt:lpstr>Evolution du Classement du club en Indre et Loire et Ligue Centre Val de Loire 1976 à 2021</vt:lpstr>
      <vt:lpstr>Nos organisations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Bilan sportif</dc:title>
  <dc:creator>Nadège Bouvet</dc:creator>
  <cp:lastModifiedBy>Nadège Bouvet</cp:lastModifiedBy>
  <cp:revision>51</cp:revision>
  <cp:lastPrinted>2021-06-17T14:14:39Z</cp:lastPrinted>
  <dcterms:created xsi:type="dcterms:W3CDTF">2020-10-31T17:55:12Z</dcterms:created>
  <dcterms:modified xsi:type="dcterms:W3CDTF">2021-06-17T14:19:22Z</dcterms:modified>
</cp:coreProperties>
</file>